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8" r:id="rId3"/>
    <p:sldId id="259" r:id="rId4"/>
    <p:sldId id="260" r:id="rId5"/>
    <p:sldId id="261" r:id="rId6"/>
    <p:sldId id="264" r:id="rId7"/>
    <p:sldId id="269"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a:srgbClr val="59FF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9" autoAdjust="0"/>
    <p:restoredTop sz="75830" autoAdjust="0"/>
  </p:normalViewPr>
  <p:slideViewPr>
    <p:cSldViewPr snapToGrid="0">
      <p:cViewPr varScale="1">
        <p:scale>
          <a:sx n="69" d="100"/>
          <a:sy n="69" d="100"/>
        </p:scale>
        <p:origin x="157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17FA00-259C-4BB7-9501-9D9EBA9823E5}" type="datetimeFigureOut">
              <a:rPr lang="en-GB" smtClean="0"/>
              <a:t>22/11/2017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A243C7-AAA5-4AE7-A5AB-43E19198EE43}" type="slidenum">
              <a:rPr lang="en-GB" smtClean="0"/>
              <a:t>‹#›</a:t>
            </a:fld>
            <a:endParaRPr lang="en-GB"/>
          </a:p>
        </p:txBody>
      </p:sp>
    </p:spTree>
    <p:extLst>
      <p:ext uri="{BB962C8B-B14F-4D97-AF65-F5344CB8AC3E}">
        <p14:creationId xmlns:p14="http://schemas.microsoft.com/office/powerpoint/2010/main" val="395064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this is anyone’s first time, the aim of these seminars is to provide a basic introduction to human brain imaging analysis methods. The last few weeks have covered the basis of the BOLD signal used in fMRI, the stages of </a:t>
            </a:r>
            <a:r>
              <a:rPr lang="en-GB" dirty="0" err="1"/>
              <a:t>preprocessing</a:t>
            </a:r>
            <a:r>
              <a:rPr lang="en-GB" dirty="0"/>
              <a:t>, and an introduction to 1</a:t>
            </a:r>
            <a:r>
              <a:rPr lang="en-GB" baseline="30000" dirty="0"/>
              <a:t>st</a:t>
            </a:r>
            <a:r>
              <a:rPr lang="en-GB" dirty="0"/>
              <a:t> level analysis (design matrix, contrasts and inference, GLM). Today we are continuing to focus on 1</a:t>
            </a:r>
            <a:r>
              <a:rPr lang="en-GB" baseline="30000" dirty="0"/>
              <a:t>st</a:t>
            </a:r>
            <a:r>
              <a:rPr lang="en-GB" dirty="0"/>
              <a:t> level analysis – specifically the concepts and practice of basis functions, parametric modulation and correlated regression</a:t>
            </a:r>
          </a:p>
        </p:txBody>
      </p:sp>
      <p:sp>
        <p:nvSpPr>
          <p:cNvPr id="4" name="Slide Number Placeholder 3"/>
          <p:cNvSpPr>
            <a:spLocks noGrp="1"/>
          </p:cNvSpPr>
          <p:nvPr>
            <p:ph type="sldNum" sz="quarter" idx="10"/>
          </p:nvPr>
        </p:nvSpPr>
        <p:spPr/>
        <p:txBody>
          <a:bodyPr/>
          <a:lstStyle/>
          <a:p>
            <a:fld id="{45A243C7-AAA5-4AE7-A5AB-43E19198EE43}" type="slidenum">
              <a:rPr lang="en-GB" smtClean="0"/>
              <a:t>1</a:t>
            </a:fld>
            <a:endParaRPr lang="en-GB"/>
          </a:p>
        </p:txBody>
      </p:sp>
    </p:spTree>
    <p:extLst>
      <p:ext uri="{BB962C8B-B14F-4D97-AF65-F5344CB8AC3E}">
        <p14:creationId xmlns:p14="http://schemas.microsoft.com/office/powerpoint/2010/main" val="2741328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A243C7-AAA5-4AE7-A5AB-43E19198EE43}" type="slidenum">
              <a:rPr lang="en-GB" smtClean="0"/>
              <a:t>11</a:t>
            </a:fld>
            <a:endParaRPr lang="en-GB"/>
          </a:p>
        </p:txBody>
      </p:sp>
    </p:spTree>
    <p:extLst>
      <p:ext uri="{BB962C8B-B14F-4D97-AF65-F5344CB8AC3E}">
        <p14:creationId xmlns:p14="http://schemas.microsoft.com/office/powerpoint/2010/main" val="976994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is a basis function? It is a recognised set of simple functions which together can be summated to describe a more complex function. If you’ve come across Fourier analysis you’ll know that this is where any complex wave is made up of oscillating/trigonometric cosine waves of different wavelengths.</a:t>
            </a:r>
          </a:p>
        </p:txBody>
      </p:sp>
      <p:sp>
        <p:nvSpPr>
          <p:cNvPr id="4" name="Slide Number Placeholder 3"/>
          <p:cNvSpPr>
            <a:spLocks noGrp="1"/>
          </p:cNvSpPr>
          <p:nvPr>
            <p:ph type="sldNum" sz="quarter" idx="10"/>
          </p:nvPr>
        </p:nvSpPr>
        <p:spPr/>
        <p:txBody>
          <a:bodyPr/>
          <a:lstStyle/>
          <a:p>
            <a:fld id="{45A243C7-AAA5-4AE7-A5AB-43E19198EE43}" type="slidenum">
              <a:rPr lang="en-GB" smtClean="0"/>
              <a:t>2</a:t>
            </a:fld>
            <a:endParaRPr lang="en-GB"/>
          </a:p>
        </p:txBody>
      </p:sp>
    </p:spTree>
    <p:extLst>
      <p:ext uri="{BB962C8B-B14F-4D97-AF65-F5344CB8AC3E}">
        <p14:creationId xmlns:p14="http://schemas.microsoft.com/office/powerpoint/2010/main" val="1036353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is the purpose of using basis sets in fMRI analysis? Well, in fMRI we are measuring the BOLD impulse response, which is a function of blood oxygenation, flow and volume. Last week we saw that we need to</a:t>
            </a:r>
            <a:r>
              <a:rPr lang="en-GB" baseline="0" dirty="0"/>
              <a:t> use this function, the HRF, and so today we will think further about how to improve our model to fit the data better, given the variability in a biological signal, which can vary even within one subject due to things as simple as having a cup of coffee, for instance.</a:t>
            </a:r>
            <a:endParaRPr lang="en-GB" dirty="0"/>
          </a:p>
        </p:txBody>
      </p:sp>
      <p:sp>
        <p:nvSpPr>
          <p:cNvPr id="4" name="Slide Number Placeholder 3"/>
          <p:cNvSpPr>
            <a:spLocks noGrp="1"/>
          </p:cNvSpPr>
          <p:nvPr>
            <p:ph type="sldNum" sz="quarter" idx="10"/>
          </p:nvPr>
        </p:nvSpPr>
        <p:spPr/>
        <p:txBody>
          <a:bodyPr/>
          <a:lstStyle/>
          <a:p>
            <a:fld id="{45A243C7-AAA5-4AE7-A5AB-43E19198EE43}" type="slidenum">
              <a:rPr lang="en-GB" smtClean="0"/>
              <a:t>3</a:t>
            </a:fld>
            <a:endParaRPr lang="en-GB"/>
          </a:p>
        </p:txBody>
      </p:sp>
    </p:spTree>
    <p:extLst>
      <p:ext uri="{BB962C8B-B14F-4D97-AF65-F5344CB8AC3E}">
        <p14:creationId xmlns:p14="http://schemas.microsoft.com/office/powerpoint/2010/main" val="2666360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purpose of basis functions is to approximate the BOLD signal. There are multiple different basis sets which all have the potential to estimate the signal, for example the </a:t>
            </a:r>
            <a:r>
              <a:rPr lang="en-GB" dirty="0" err="1"/>
              <a:t>fourier</a:t>
            </a:r>
            <a:r>
              <a:rPr lang="en-GB" dirty="0"/>
              <a:t> basis set which we’ve come across already or the finite impulse response set. The</a:t>
            </a:r>
            <a:r>
              <a:rPr lang="en-GB" baseline="0" dirty="0"/>
              <a:t> </a:t>
            </a:r>
            <a:r>
              <a:rPr lang="en-GB" baseline="0" dirty="0" err="1"/>
              <a:t>fourier</a:t>
            </a:r>
            <a:r>
              <a:rPr lang="en-GB" baseline="0" dirty="0"/>
              <a:t> basis set or the finite impulse response set can model the data perfectly, but the downside is that they are actually too flexible, and thus hard to interpret, because we want to make some inference on the amplitude of the response. Statistically speaking, we want to capture the most information with the fewest functions (</a:t>
            </a:r>
            <a:r>
              <a:rPr lang="en-GB" baseline="0" dirty="0" err="1"/>
              <a:t>ie</a:t>
            </a:r>
            <a:r>
              <a:rPr lang="en-GB" baseline="0" dirty="0"/>
              <a:t> fewest degrees of freedom). </a:t>
            </a:r>
            <a:r>
              <a:rPr lang="en-GB" dirty="0"/>
              <a:t>The best way to go about choosing the most appropriate basis set is to use our knowledge of the shape of the HRF, and use the functions that relate best to that. We can see from these diagrams that one gamma function alone provides a reasonably good fit to the HRF. We can see that they have an incline, a peak and a decline, are asymmetrical and can be set at different lag times; all features of the canonical HRF. In order to accommodate for the undershoot of the HRF, we need to add 2 gamma functions together, which gives us a preliminary best guess of the BOLD response.</a:t>
            </a:r>
          </a:p>
          <a:p>
            <a:r>
              <a:rPr lang="en-GB" sz="1200" b="0" i="0" u="none" strike="noStrike" kern="1200" baseline="0" dirty="0">
                <a:solidFill>
                  <a:schemeClr val="tx1"/>
                </a:solidFill>
                <a:latin typeface="+mn-lt"/>
                <a:ea typeface="+mn-ea"/>
                <a:cs typeface="+mn-cs"/>
              </a:rPr>
              <a:t>Temporal basis functions are therefore important because they give us a good balance between conventional multi-linear regression models with one stimulus function per condition and very flexible models such as the </a:t>
            </a:r>
            <a:r>
              <a:rPr lang="en-GB" sz="1200" b="0" i="0" u="none" strike="noStrike" kern="1200" baseline="0" dirty="0" err="1">
                <a:solidFill>
                  <a:schemeClr val="tx1"/>
                </a:solidFill>
                <a:latin typeface="+mn-lt"/>
                <a:ea typeface="+mn-ea"/>
                <a:cs typeface="+mn-cs"/>
              </a:rPr>
              <a:t>fourier</a:t>
            </a:r>
            <a:r>
              <a:rPr lang="en-GB" sz="1200" b="0" i="0" u="none" strike="noStrike" kern="1200" baseline="0" dirty="0">
                <a:solidFill>
                  <a:schemeClr val="tx1"/>
                </a:solidFill>
                <a:latin typeface="+mn-lt"/>
                <a:ea typeface="+mn-ea"/>
                <a:cs typeface="+mn-cs"/>
              </a:rPr>
              <a:t> basis or finite impulse response set with a parameter for each time point following the onset of a condition or trial type. Figure 6 illustrates this graphically (see Figure legend). In summary, temporal basis functions give us useful constraints on the form of the estimated response that retain both the</a:t>
            </a:r>
          </a:p>
          <a:p>
            <a:r>
              <a:rPr lang="en-GB" sz="1200" b="0" i="0" u="none" strike="noStrike" kern="1200" baseline="0" dirty="0">
                <a:solidFill>
                  <a:schemeClr val="tx1"/>
                </a:solidFill>
                <a:latin typeface="+mn-lt"/>
                <a:ea typeface="+mn-ea"/>
                <a:cs typeface="+mn-cs"/>
              </a:rPr>
              <a:t>flexibility of FIR models and the efficiency of single regressor models. </a:t>
            </a:r>
            <a:endParaRPr lang="en-GB" dirty="0"/>
          </a:p>
        </p:txBody>
      </p:sp>
      <p:sp>
        <p:nvSpPr>
          <p:cNvPr id="4" name="Slide Number Placeholder 3"/>
          <p:cNvSpPr>
            <a:spLocks noGrp="1"/>
          </p:cNvSpPr>
          <p:nvPr>
            <p:ph type="sldNum" sz="quarter" idx="10"/>
          </p:nvPr>
        </p:nvSpPr>
        <p:spPr/>
        <p:txBody>
          <a:bodyPr/>
          <a:lstStyle/>
          <a:p>
            <a:fld id="{45A243C7-AAA5-4AE7-A5AB-43E19198EE43}" type="slidenum">
              <a:rPr lang="en-GB" smtClean="0"/>
              <a:t>4</a:t>
            </a:fld>
            <a:endParaRPr lang="en-GB"/>
          </a:p>
        </p:txBody>
      </p:sp>
    </p:spTree>
    <p:extLst>
      <p:ext uri="{BB962C8B-B14F-4D97-AF65-F5344CB8AC3E}">
        <p14:creationId xmlns:p14="http://schemas.microsoft.com/office/powerpoint/2010/main" val="322373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we’ve got this preliminary best guess of the HRF, we need some functions which will allow for the variation inevitable in a biological signal. These functions are known as the Taylor expansion, and so when we combine the 2 gamma functions with the Taylor expansion, we have both a best guess of the BOLD response, and ability to capture variability in both time and width. The temporal derivative, seen in blue, can model small differences in the latency of the peak response and the dispersion derivative (green) can model small differences in the duration of the peak response</a:t>
            </a:r>
          </a:p>
        </p:txBody>
      </p:sp>
      <p:sp>
        <p:nvSpPr>
          <p:cNvPr id="4" name="Slide Number Placeholder 3"/>
          <p:cNvSpPr>
            <a:spLocks noGrp="1"/>
          </p:cNvSpPr>
          <p:nvPr>
            <p:ph type="sldNum" sz="quarter" idx="10"/>
          </p:nvPr>
        </p:nvSpPr>
        <p:spPr/>
        <p:txBody>
          <a:bodyPr/>
          <a:lstStyle/>
          <a:p>
            <a:fld id="{45A243C7-AAA5-4AE7-A5AB-43E19198EE43}" type="slidenum">
              <a:rPr lang="en-GB" smtClean="0"/>
              <a:t>5</a:t>
            </a:fld>
            <a:endParaRPr lang="en-GB"/>
          </a:p>
        </p:txBody>
      </p:sp>
    </p:spTree>
    <p:extLst>
      <p:ext uri="{BB962C8B-B14F-4D97-AF65-F5344CB8AC3E}">
        <p14:creationId xmlns:p14="http://schemas.microsoft.com/office/powerpoint/2010/main" val="132150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that we understand the theory behind basis functions, it is important to know how to go about using this in SPM. In the Batch Editor you can select Basis Functions, and then the Canonical HRF, and then choose to include the time and dispersion derivatives that we saw in the Taylor expansion. This theory and practical demonstration will hopefully be a useful taster in how to go about using basis functions in first level analysis of our fMRI data that I’m sure a lot of us in the faculty will be collecting this year and in future research.</a:t>
            </a:r>
          </a:p>
        </p:txBody>
      </p:sp>
      <p:sp>
        <p:nvSpPr>
          <p:cNvPr id="4" name="Slide Number Placeholder 3"/>
          <p:cNvSpPr>
            <a:spLocks noGrp="1"/>
          </p:cNvSpPr>
          <p:nvPr>
            <p:ph type="sldNum" sz="quarter" idx="10"/>
          </p:nvPr>
        </p:nvSpPr>
        <p:spPr/>
        <p:txBody>
          <a:bodyPr/>
          <a:lstStyle/>
          <a:p>
            <a:fld id="{45A243C7-AAA5-4AE7-A5AB-43E19198EE43}" type="slidenum">
              <a:rPr lang="en-GB" smtClean="0"/>
              <a:t>6</a:t>
            </a:fld>
            <a:endParaRPr lang="en-GB"/>
          </a:p>
        </p:txBody>
      </p:sp>
    </p:spTree>
    <p:extLst>
      <p:ext uri="{BB962C8B-B14F-4D97-AF65-F5344CB8AC3E}">
        <p14:creationId xmlns:p14="http://schemas.microsoft.com/office/powerpoint/2010/main" val="189678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it is important to consider our experimental design in light of our analysis methods. A parametric experimental design is </a:t>
            </a:r>
            <a:r>
              <a:rPr lang="en-GB" dirty="0" smtClean="0"/>
              <a:t>useful for</a:t>
            </a:r>
            <a:r>
              <a:rPr lang="en-GB" baseline="0" dirty="0" smtClean="0"/>
              <a:t> paradigms with continuous variables, where every variable </a:t>
            </a:r>
            <a:r>
              <a:rPr lang="en-GB" dirty="0" smtClean="0"/>
              <a:t>has </a:t>
            </a:r>
            <a:r>
              <a:rPr lang="en-GB" dirty="0"/>
              <a:t>its own column in the design matrix, corresponding to one independent stimulus dimension of interest. The continuous variable is represented numerically within one column. </a:t>
            </a:r>
            <a:endParaRPr lang="en-GB" dirty="0" smtClean="0"/>
          </a:p>
          <a:p>
            <a:endParaRPr lang="en-GB" dirty="0" smtClean="0"/>
          </a:p>
          <a:p>
            <a:r>
              <a:rPr lang="en-GB" dirty="0" smtClean="0"/>
              <a:t>Parametric </a:t>
            </a:r>
            <a:r>
              <a:rPr lang="en-GB" dirty="0"/>
              <a:t>experimental design is </a:t>
            </a:r>
            <a:r>
              <a:rPr lang="en-GB" dirty="0" smtClean="0"/>
              <a:t>also useful </a:t>
            </a:r>
            <a:r>
              <a:rPr lang="en-GB" dirty="0"/>
              <a:t>for complex stimuli with a number of stimulus dimensions as they can be modelled by a set of parametric regressors tied to the presentation of each stimulus (</a:t>
            </a:r>
            <a:r>
              <a:rPr lang="en-GB" dirty="0" err="1"/>
              <a:t>e.g</a:t>
            </a:r>
            <a:r>
              <a:rPr lang="en-GB" dirty="0"/>
              <a:t> a tone can be described in terms of pitch, amplitude, duration, location etc). This means that we can look at the contribution of each stimulus dimension independently, and can thus test predictions about the direction and scaling of BOLD responses as accounted for by these different dimensions. </a:t>
            </a:r>
          </a:p>
        </p:txBody>
      </p:sp>
      <p:sp>
        <p:nvSpPr>
          <p:cNvPr id="4" name="Slide Number Placeholder 3"/>
          <p:cNvSpPr>
            <a:spLocks noGrp="1"/>
          </p:cNvSpPr>
          <p:nvPr>
            <p:ph type="sldNum" sz="quarter" idx="10"/>
          </p:nvPr>
        </p:nvSpPr>
        <p:spPr/>
        <p:txBody>
          <a:bodyPr/>
          <a:lstStyle/>
          <a:p>
            <a:fld id="{45A243C7-AAA5-4AE7-A5AB-43E19198EE43}" type="slidenum">
              <a:rPr lang="en-GB" smtClean="0"/>
              <a:t>7</a:t>
            </a:fld>
            <a:endParaRPr lang="en-GB"/>
          </a:p>
        </p:txBody>
      </p:sp>
    </p:spTree>
    <p:extLst>
      <p:ext uri="{BB962C8B-B14F-4D97-AF65-F5344CB8AC3E}">
        <p14:creationId xmlns:p14="http://schemas.microsoft.com/office/powerpoint/2010/main" val="734995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Now that we understand the theory behind parametric modulation, it is important to know how to go about using this in SPM. In the Batch Editor you can select parametric  modulations, and then parameter, and then polynomial expansion. Then we can see in the output graphics the regressors for each condition, which will thereby exhibit a constant, a linear component, and a quadratic component.</a:t>
            </a:r>
          </a:p>
        </p:txBody>
      </p:sp>
      <p:sp>
        <p:nvSpPr>
          <p:cNvPr id="4" name="Slide Number Placeholder 3"/>
          <p:cNvSpPr>
            <a:spLocks noGrp="1"/>
          </p:cNvSpPr>
          <p:nvPr>
            <p:ph type="sldNum" sz="quarter" idx="10"/>
          </p:nvPr>
        </p:nvSpPr>
        <p:spPr/>
        <p:txBody>
          <a:bodyPr/>
          <a:lstStyle/>
          <a:p>
            <a:fld id="{45A243C7-AAA5-4AE7-A5AB-43E19198EE43}" type="slidenum">
              <a:rPr lang="en-GB" smtClean="0"/>
              <a:t>9</a:t>
            </a:fld>
            <a:endParaRPr lang="en-GB"/>
          </a:p>
        </p:txBody>
      </p:sp>
    </p:spTree>
    <p:extLst>
      <p:ext uri="{BB962C8B-B14F-4D97-AF65-F5344CB8AC3E}">
        <p14:creationId xmlns:p14="http://schemas.microsoft.com/office/powerpoint/2010/main" val="419169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we’ve heard that correlated regressors can cause problems with interpretation, and we can explain this by using an example. If we were to conduct an experiment where participants had to attend to a shape on a screen and respond to its sudden movement with a button press, both those events would occur with high temporal proximity. Thus when analysing which brain region is most active and thereby responsible for visual perception of movement, it would not be immediately possible to distinguish whether it was due to the visual cortex, or the motor cortex, as both would be highly correlated.</a:t>
            </a:r>
          </a:p>
          <a:p>
            <a:endParaRPr lang="en-GB" dirty="0"/>
          </a:p>
          <a:p>
            <a:r>
              <a:rPr lang="en-GB" dirty="0"/>
              <a:t>We</a:t>
            </a:r>
            <a:r>
              <a:rPr lang="en-GB" baseline="0" dirty="0"/>
              <a:t> know that in </a:t>
            </a:r>
            <a:r>
              <a:rPr lang="en-GB" dirty="0"/>
              <a:t>the GLM</a:t>
            </a:r>
            <a:r>
              <a:rPr lang="en-GB" baseline="0" dirty="0"/>
              <a:t> </a:t>
            </a:r>
            <a:r>
              <a:rPr lang="en-GB" dirty="0"/>
              <a:t>if two predictors are correlated, then </a:t>
            </a:r>
            <a:r>
              <a:rPr lang="en-GB" dirty="0" smtClean="0"/>
              <a:t>their</a:t>
            </a:r>
            <a:r>
              <a:rPr lang="en-GB" baseline="0" dirty="0" smtClean="0"/>
              <a:t> </a:t>
            </a:r>
            <a:r>
              <a:rPr lang="en-GB" dirty="0" err="1" smtClean="0"/>
              <a:t>regressors</a:t>
            </a:r>
            <a:r>
              <a:rPr lang="en-GB" dirty="0" smtClean="0"/>
              <a:t> </a:t>
            </a:r>
            <a:r>
              <a:rPr lang="en-GB" dirty="0"/>
              <a:t>will also be correlated. Collinearity between the regressors will mean</a:t>
            </a:r>
            <a:r>
              <a:rPr lang="en-GB" baseline="0" dirty="0"/>
              <a:t> that </a:t>
            </a:r>
            <a:r>
              <a:rPr lang="en-GB" dirty="0"/>
              <a:t>we cannot distinguish which changes in the BOLD response are explained by X</a:t>
            </a:r>
            <a:r>
              <a:rPr lang="en-GB" baseline="-25000" dirty="0"/>
              <a:t>1</a:t>
            </a:r>
            <a:r>
              <a:rPr lang="en-GB" baseline="0" dirty="0"/>
              <a:t> and which are accounted for by X</a:t>
            </a:r>
            <a:r>
              <a:rPr lang="en-GB" baseline="-25000" dirty="0"/>
              <a:t>2</a:t>
            </a:r>
            <a:r>
              <a:rPr lang="en-GB" baseline="0" dirty="0"/>
              <a:t>. This makes it difficult to assign responsibility to one of them, as they share descriptive variability. This may lead to misinterpretations of activations in certain brain areas.</a:t>
            </a:r>
          </a:p>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A good explanation of correlated regressors in fMRI models can be found in this paper by Jeanette Mumford et al, which shows the impact of </a:t>
            </a:r>
            <a:r>
              <a:rPr lang="en-GB" baseline="0" dirty="0" smtClean="0"/>
              <a:t>collinearity </a:t>
            </a:r>
            <a:r>
              <a:rPr lang="en-GB" baseline="0" dirty="0"/>
              <a:t>and ways in which you can address it. The paper focuses on the appropriate uses of </a:t>
            </a:r>
            <a:r>
              <a:rPr lang="en-GB" baseline="0" dirty="0" err="1"/>
              <a:t>orthogonalisation</a:t>
            </a:r>
            <a:r>
              <a:rPr lang="en-GB" baseline="0" dirty="0"/>
              <a:t>, and the way in which packages like SPM and FSL manage it. They argue that where the model includes parametric modulation, </a:t>
            </a:r>
            <a:r>
              <a:rPr lang="en-GB" baseline="0" dirty="0" err="1"/>
              <a:t>orthogonalisation</a:t>
            </a:r>
            <a:r>
              <a:rPr lang="en-GB" baseline="0" dirty="0"/>
              <a:t> is appropriate. In fact SPM automatically performs </a:t>
            </a:r>
            <a:r>
              <a:rPr lang="en-GB" baseline="0" dirty="0" err="1"/>
              <a:t>orthogonalisation</a:t>
            </a:r>
            <a:r>
              <a:rPr lang="en-GB" baseline="0" dirty="0"/>
              <a:t> for parametrically modulated regressors in versions 8 and older. In these cases, SPM carries out serial </a:t>
            </a:r>
            <a:r>
              <a:rPr lang="en-GB" baseline="0" dirty="0" err="1"/>
              <a:t>orthogonalisation</a:t>
            </a:r>
            <a:r>
              <a:rPr lang="en-GB" baseline="0" dirty="0"/>
              <a:t> within each condition. This means that the order in which you put the parametric modulators is important – you must put the most important ones in first. </a:t>
            </a:r>
          </a:p>
          <a:p>
            <a:endParaRPr lang="en-GB" baseline="0" dirty="0"/>
          </a:p>
          <a:p>
            <a:r>
              <a:rPr lang="en-GB" baseline="0" dirty="0"/>
              <a:t>Another way to manage correlated regressors is through experimental design. This might include asking the participant not to respond for some specified trials, thus providing null trials. There is a toolbox called </a:t>
            </a:r>
            <a:r>
              <a:rPr lang="en-GB" baseline="0" dirty="0" err="1"/>
              <a:t>NeuroDesign</a:t>
            </a:r>
            <a:r>
              <a:rPr lang="en-GB" baseline="0" dirty="0"/>
              <a:t> which introduces jittering to optimise your design to try and make factors of interest as orthogonal as possible. You can also carry out efficiency calculations to compute the amount of variance associated with each parameter estimate – the paper above explains how to do this.</a:t>
            </a:r>
          </a:p>
          <a:p>
            <a:endParaRPr lang="en-GB" baseline="0" dirty="0"/>
          </a:p>
          <a:p>
            <a:r>
              <a:rPr lang="en-GB" baseline="0" dirty="0"/>
              <a:t>So once we’ve successfully completed first level analysis, we may be able to form a conclusion about our original hypothesis for one participant.</a:t>
            </a:r>
          </a:p>
        </p:txBody>
      </p:sp>
      <p:sp>
        <p:nvSpPr>
          <p:cNvPr id="4" name="Slide Number Placeholder 3"/>
          <p:cNvSpPr>
            <a:spLocks noGrp="1"/>
          </p:cNvSpPr>
          <p:nvPr>
            <p:ph type="sldNum" sz="quarter" idx="10"/>
          </p:nvPr>
        </p:nvSpPr>
        <p:spPr/>
        <p:txBody>
          <a:bodyPr/>
          <a:lstStyle/>
          <a:p>
            <a:fld id="{45A243C7-AAA5-4AE7-A5AB-43E19198EE43}" type="slidenum">
              <a:rPr lang="en-GB" smtClean="0"/>
              <a:t>10</a:t>
            </a:fld>
            <a:endParaRPr lang="en-GB"/>
          </a:p>
        </p:txBody>
      </p:sp>
    </p:spTree>
    <p:extLst>
      <p:ext uri="{BB962C8B-B14F-4D97-AF65-F5344CB8AC3E}">
        <p14:creationId xmlns:p14="http://schemas.microsoft.com/office/powerpoint/2010/main" val="111490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6C9F-FD20-4CE4-8E4D-BA1346EA3B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8D5452-146B-403A-8D5C-37248CF48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662F3A-29A9-4E2C-8A7D-5B12DD776462}"/>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2209C50E-FBD4-4EEC-8C4F-CC3786586F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E434A-B12B-4130-8015-E923B222BD85}"/>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409323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CF0EB-7AFF-4B8D-8278-DAC3C84AD6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EEB640-C802-4923-ABA4-7CAB63CDB3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2832BC-2BAA-4D17-AF83-51D5BE6EB79B}"/>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B09CEECD-904A-446A-A243-3F5430A986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4C7CD4-13CA-4AFF-A975-1B702D67F543}"/>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320792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58727-858F-4B43-957C-1E2E9C595B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1E2E09-297D-4328-8DC8-AA0E4CE1E0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282E85-D337-43D2-9109-66430630D6B3}"/>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4C39D7DB-4EA0-4B27-A980-6941904C0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EF5A36-8455-458D-9B15-A3D31BE89CB3}"/>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5316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019F-F5AC-424F-8E4E-BE23BE0EF2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852618-BB0C-4BC6-8C61-DEC71631BD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D19E0-958A-48FB-B51A-9590C4F17F49}"/>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4A0DFA04-5A85-410D-9736-462A3614D1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6AD1C-9AC9-401F-82E6-BBF605C64777}"/>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389388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7F93-D48F-4FA1-8A89-786198512C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9805A8-AF07-44C4-AF52-4D712D5CDA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88C3250-4944-4C5D-A29C-D0E193895E94}"/>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49B10F7E-B055-46BC-89D4-E5C773CC8A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A8B8E3-6909-4201-9E28-D8459A330BE9}"/>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151566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F8E-DEF4-43E7-BEB6-687E2C2DD3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76BDC6-2066-44D3-8D32-97B7A9D169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4B16F2-E5E5-406C-A632-C0EDC4FE8F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E405A37-3F46-43A0-95E6-A8B1213C055E}"/>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6" name="Footer Placeholder 5">
            <a:extLst>
              <a:ext uri="{FF2B5EF4-FFF2-40B4-BE49-F238E27FC236}">
                <a16:creationId xmlns:a16="http://schemas.microsoft.com/office/drawing/2014/main" id="{B8F21D00-7A7B-4AE7-A62C-246B9650E7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D8C482-D746-470D-8948-F7D055D95369}"/>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127272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CD772-0C3C-4170-9C85-0899A3881C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186C01-F9F1-478F-BA1B-633498439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E1AB4E-50DF-4FFE-A730-2108E41354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D9C577-1313-4B62-8CF5-B985B2488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515C1D-55B4-4CE1-9C72-EBE8208DCB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C2A964-D645-4997-9D51-BE3B82C015C3}"/>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8" name="Footer Placeholder 7">
            <a:extLst>
              <a:ext uri="{FF2B5EF4-FFF2-40B4-BE49-F238E27FC236}">
                <a16:creationId xmlns:a16="http://schemas.microsoft.com/office/drawing/2014/main" id="{1AC528E9-BEBB-462C-AE43-03DED1A2C1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EB1A28-30CB-4451-A56F-512D9A9952A6}"/>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296258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95DBF-1FD0-497D-B3E2-059D91E750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08FF78-6DE9-43F6-944E-BC15EB750A92}"/>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4" name="Footer Placeholder 3">
            <a:extLst>
              <a:ext uri="{FF2B5EF4-FFF2-40B4-BE49-F238E27FC236}">
                <a16:creationId xmlns:a16="http://schemas.microsoft.com/office/drawing/2014/main" id="{FFA9217C-F03C-4C8E-84B7-C6EFBFFBC1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6BC53E3-4C54-49DE-B4BA-388760B02C68}"/>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196395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CE9408-2735-45CD-A534-F094020298D1}"/>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3" name="Footer Placeholder 2">
            <a:extLst>
              <a:ext uri="{FF2B5EF4-FFF2-40B4-BE49-F238E27FC236}">
                <a16:creationId xmlns:a16="http://schemas.microsoft.com/office/drawing/2014/main" id="{2E9B8D4D-B4CC-4D96-857B-75BCDA3188A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E6C070-5FAE-4667-813B-DFFA22303701}"/>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346304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68EF-7A90-4A5F-823A-41810D2F7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A33F8E-BDA7-4AF9-989D-AD7170CCD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1538A3-79B3-4C65-A48C-BECDC4271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A439F7-9638-4E22-B36A-2D65D334B31B}"/>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6" name="Footer Placeholder 5">
            <a:extLst>
              <a:ext uri="{FF2B5EF4-FFF2-40B4-BE49-F238E27FC236}">
                <a16:creationId xmlns:a16="http://schemas.microsoft.com/office/drawing/2014/main" id="{753686F5-CE46-4709-948F-3C89584E62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8B1603-B819-43D9-AFA1-825A190199E5}"/>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212931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8E381-5331-463E-9502-0A5FD6135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948D34-7D9A-4E41-84C9-DD069657C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E9C778-4474-444B-9E21-890B05B9B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DA3494-279B-4942-829D-D74A1C5FDCE1}"/>
              </a:ext>
            </a:extLst>
          </p:cNvPr>
          <p:cNvSpPr>
            <a:spLocks noGrp="1"/>
          </p:cNvSpPr>
          <p:nvPr>
            <p:ph type="dt" sz="half" idx="10"/>
          </p:nvPr>
        </p:nvSpPr>
        <p:spPr/>
        <p:txBody>
          <a:bodyPr/>
          <a:lstStyle/>
          <a:p>
            <a:fld id="{825E3911-F644-4104-A557-74ABCF81E81D}" type="datetimeFigureOut">
              <a:rPr lang="en-GB" smtClean="0"/>
              <a:t>22/11/2017</a:t>
            </a:fld>
            <a:endParaRPr lang="en-GB"/>
          </a:p>
        </p:txBody>
      </p:sp>
      <p:sp>
        <p:nvSpPr>
          <p:cNvPr id="6" name="Footer Placeholder 5">
            <a:extLst>
              <a:ext uri="{FF2B5EF4-FFF2-40B4-BE49-F238E27FC236}">
                <a16:creationId xmlns:a16="http://schemas.microsoft.com/office/drawing/2014/main" id="{69B9DBF1-203A-4D97-9D8E-F6C9B7B5EF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612EC5-8E08-431C-9493-841F24001969}"/>
              </a:ext>
            </a:extLst>
          </p:cNvPr>
          <p:cNvSpPr>
            <a:spLocks noGrp="1"/>
          </p:cNvSpPr>
          <p:nvPr>
            <p:ph type="sldNum" sz="quarter" idx="12"/>
          </p:nvPr>
        </p:nvSpPr>
        <p:spPr/>
        <p:txBody>
          <a:bodyPr/>
          <a:lstStyle/>
          <a:p>
            <a:fld id="{628973BC-00D1-4543-8FF7-87E064BD9D66}" type="slidenum">
              <a:rPr lang="en-GB" smtClean="0"/>
              <a:t>‹#›</a:t>
            </a:fld>
            <a:endParaRPr lang="en-GB"/>
          </a:p>
        </p:txBody>
      </p:sp>
    </p:spTree>
    <p:extLst>
      <p:ext uri="{BB962C8B-B14F-4D97-AF65-F5344CB8AC3E}">
        <p14:creationId xmlns:p14="http://schemas.microsoft.com/office/powerpoint/2010/main" val="1193000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B836AE-6AD8-449F-B3BC-9D61B501F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125184-825E-42EF-A497-B4F007458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18D15F-6E74-4466-BF8D-547190749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E3911-F644-4104-A557-74ABCF81E81D}" type="datetimeFigureOut">
              <a:rPr lang="en-GB" smtClean="0"/>
              <a:t>22/11/2017</a:t>
            </a:fld>
            <a:endParaRPr lang="en-GB"/>
          </a:p>
        </p:txBody>
      </p:sp>
      <p:sp>
        <p:nvSpPr>
          <p:cNvPr id="5" name="Footer Placeholder 4">
            <a:extLst>
              <a:ext uri="{FF2B5EF4-FFF2-40B4-BE49-F238E27FC236}">
                <a16:creationId xmlns:a16="http://schemas.microsoft.com/office/drawing/2014/main" id="{427D8E91-9FCB-4668-9AA1-72C4B8D24C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CC9211-C64E-4F7D-920B-9F0A36763C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973BC-00D1-4543-8FF7-87E064BD9D66}" type="slidenum">
              <a:rPr lang="en-GB" smtClean="0"/>
              <a:t>‹#›</a:t>
            </a:fld>
            <a:endParaRPr lang="en-GB"/>
          </a:p>
        </p:txBody>
      </p:sp>
      <p:pic>
        <p:nvPicPr>
          <p:cNvPr id="7" name="Picture 6">
            <a:extLst>
              <a:ext uri="{FF2B5EF4-FFF2-40B4-BE49-F238E27FC236}">
                <a16:creationId xmlns:a16="http://schemas.microsoft.com/office/drawing/2014/main" id="{8AA647C2-BE0F-407D-8CFB-F576E2F1015A}"/>
              </a:ext>
            </a:extLst>
          </p:cNvPr>
          <p:cNvPicPr>
            <a:picLocks noChangeAspect="1"/>
          </p:cNvPicPr>
          <p:nvPr userDrawn="1"/>
        </p:nvPicPr>
        <p:blipFill>
          <a:blip r:embed="rId13">
            <a:duotone>
              <a:schemeClr val="accent5">
                <a:shade val="45000"/>
                <a:satMod val="135000"/>
              </a:schemeClr>
              <a:prstClr val="white"/>
            </a:duotone>
          </a:blip>
          <a:stretch>
            <a:fillRect/>
          </a:stretch>
        </p:blipFill>
        <p:spPr>
          <a:xfrm>
            <a:off x="0" y="-1"/>
            <a:ext cx="12192000" cy="1337733"/>
          </a:xfrm>
          <a:prstGeom prst="rect">
            <a:avLst/>
          </a:prstGeom>
        </p:spPr>
      </p:pic>
    </p:spTree>
    <p:extLst>
      <p:ext uri="{BB962C8B-B14F-4D97-AF65-F5344CB8AC3E}">
        <p14:creationId xmlns:p14="http://schemas.microsoft.com/office/powerpoint/2010/main" val="11584291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F033-BA9E-4B25-8557-19C203D34103}"/>
              </a:ext>
            </a:extLst>
          </p:cNvPr>
          <p:cNvSpPr>
            <a:spLocks noGrp="1"/>
          </p:cNvSpPr>
          <p:nvPr>
            <p:ph type="ctrTitle"/>
          </p:nvPr>
        </p:nvSpPr>
        <p:spPr>
          <a:xfrm>
            <a:off x="1524000" y="1533178"/>
            <a:ext cx="9144000" cy="2387600"/>
          </a:xfrm>
        </p:spPr>
        <p:txBody>
          <a:bodyPr/>
          <a:lstStyle/>
          <a:p>
            <a:r>
              <a:rPr lang="en-GB" dirty="0"/>
              <a:t>fMRI 1st Level Analysis:</a:t>
            </a:r>
            <a:br>
              <a:rPr lang="en-GB" dirty="0"/>
            </a:br>
            <a:r>
              <a:rPr lang="en-GB" sz="4000" dirty="0"/>
              <a:t>Basis functions, parametric modulation and correlated regression</a:t>
            </a:r>
            <a:endParaRPr lang="en-GB" dirty="0"/>
          </a:p>
        </p:txBody>
      </p:sp>
      <p:sp>
        <p:nvSpPr>
          <p:cNvPr id="3" name="Subtitle 2">
            <a:extLst>
              <a:ext uri="{FF2B5EF4-FFF2-40B4-BE49-F238E27FC236}">
                <a16:creationId xmlns:a16="http://schemas.microsoft.com/office/drawing/2014/main" id="{B86F4FC3-D2A9-447D-AE7F-DEB7D7C3C71C}"/>
              </a:ext>
            </a:extLst>
          </p:cNvPr>
          <p:cNvSpPr>
            <a:spLocks noGrp="1"/>
          </p:cNvSpPr>
          <p:nvPr>
            <p:ph type="subTitle" idx="1"/>
          </p:nvPr>
        </p:nvSpPr>
        <p:spPr>
          <a:xfrm>
            <a:off x="1524000" y="4012853"/>
            <a:ext cx="9144000" cy="1655762"/>
          </a:xfrm>
        </p:spPr>
        <p:txBody>
          <a:bodyPr>
            <a:normAutofit/>
          </a:bodyPr>
          <a:lstStyle/>
          <a:p>
            <a:endParaRPr lang="en-GB" dirty="0"/>
          </a:p>
          <a:p>
            <a:r>
              <a:rPr lang="en-GB" dirty="0" err="1"/>
              <a:t>MfD</a:t>
            </a:r>
            <a:r>
              <a:rPr lang="en-GB" dirty="0"/>
              <a:t> 22/11/17</a:t>
            </a:r>
          </a:p>
          <a:p>
            <a:r>
              <a:rPr lang="en-GB" dirty="0"/>
              <a:t>Kate </a:t>
            </a:r>
            <a:r>
              <a:rPr lang="en-GB" dirty="0" err="1"/>
              <a:t>Ledingham</a:t>
            </a:r>
            <a:r>
              <a:rPr lang="en-GB" dirty="0"/>
              <a:t> and Arabella Bird</a:t>
            </a:r>
          </a:p>
        </p:txBody>
      </p:sp>
      <p:pic>
        <p:nvPicPr>
          <p:cNvPr id="4" name="Picture 3">
            <a:extLst>
              <a:ext uri="{FF2B5EF4-FFF2-40B4-BE49-F238E27FC236}">
                <a16:creationId xmlns:a16="http://schemas.microsoft.com/office/drawing/2014/main" id="{9270F6A5-C86C-425F-A141-7C5252847A5B}"/>
              </a:ext>
            </a:extLst>
          </p:cNvPr>
          <p:cNvPicPr>
            <a:picLocks noChangeAspect="1"/>
          </p:cNvPicPr>
          <p:nvPr/>
        </p:nvPicPr>
        <p:blipFill>
          <a:blip r:embed="rId3">
            <a:duotone>
              <a:schemeClr val="accent5">
                <a:shade val="45000"/>
                <a:satMod val="135000"/>
              </a:schemeClr>
              <a:prstClr val="white"/>
            </a:duotone>
          </a:blip>
          <a:stretch>
            <a:fillRect/>
          </a:stretch>
        </p:blipFill>
        <p:spPr>
          <a:xfrm>
            <a:off x="0" y="-1"/>
            <a:ext cx="12192000" cy="1337733"/>
          </a:xfrm>
          <a:prstGeom prst="rect">
            <a:avLst/>
          </a:prstGeom>
        </p:spPr>
      </p:pic>
    </p:spTree>
    <p:extLst>
      <p:ext uri="{BB962C8B-B14F-4D97-AF65-F5344CB8AC3E}">
        <p14:creationId xmlns:p14="http://schemas.microsoft.com/office/powerpoint/2010/main" val="387683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Correlated regressors</a:t>
            </a:r>
          </a:p>
        </p:txBody>
      </p:sp>
      <p:sp>
        <p:nvSpPr>
          <p:cNvPr id="6" name="Content Placeholder 5">
            <a:extLst>
              <a:ext uri="{FF2B5EF4-FFF2-40B4-BE49-F238E27FC236}">
                <a16:creationId xmlns:a16="http://schemas.microsoft.com/office/drawing/2014/main" id="{CD88A069-BAB7-4159-9459-72C3864A7F05}"/>
              </a:ext>
            </a:extLst>
          </p:cNvPr>
          <p:cNvSpPr>
            <a:spLocks noGrp="1"/>
          </p:cNvSpPr>
          <p:nvPr>
            <p:ph idx="1"/>
          </p:nvPr>
        </p:nvSpPr>
        <p:spPr/>
        <p:txBody>
          <a:bodyPr>
            <a:noAutofit/>
          </a:bodyPr>
          <a:lstStyle/>
          <a:p>
            <a:r>
              <a:rPr lang="en-GB" dirty="0" smtClean="0"/>
              <a:t>GLM</a:t>
            </a:r>
            <a:endParaRPr lang="en-GB" dirty="0"/>
          </a:p>
          <a:p>
            <a:pPr lvl="1"/>
            <a:r>
              <a:rPr lang="en-GB" dirty="0">
                <a:cs typeface="Arial" panose="020B0604020202020204" pitchFamily="34" charset="0"/>
              </a:rPr>
              <a:t>Y</a:t>
            </a:r>
            <a:r>
              <a:rPr lang="en-GB" dirty="0">
                <a:latin typeface="Arial" panose="020B0604020202020204" pitchFamily="34" charset="0"/>
                <a:cs typeface="Arial" panose="020B0604020202020204" pitchFamily="34" charset="0"/>
              </a:rPr>
              <a:t> </a:t>
            </a:r>
            <a:r>
              <a:rPr lang="en-GB" dirty="0"/>
              <a:t>= </a:t>
            </a:r>
            <a:r>
              <a:rPr lang="en-GB" i="1" dirty="0">
                <a:latin typeface="Arial" panose="020B0604020202020204" pitchFamily="34" charset="0"/>
                <a:cs typeface="Arial" panose="020B0604020202020204" pitchFamily="34" charset="0"/>
              </a:rPr>
              <a:t>β</a:t>
            </a:r>
            <a:r>
              <a:rPr lang="en-GB" dirty="0">
                <a:latin typeface="Arial" panose="020B0604020202020204" pitchFamily="34" charset="0"/>
                <a:cs typeface="Arial" panose="020B0604020202020204" pitchFamily="34" charset="0"/>
              </a:rPr>
              <a:t>0 + </a:t>
            </a:r>
            <a:r>
              <a:rPr lang="en-GB" i="1" dirty="0">
                <a:latin typeface="Arial" panose="020B0604020202020204" pitchFamily="34" charset="0"/>
                <a:cs typeface="Arial" panose="020B0604020202020204" pitchFamily="34" charset="0"/>
              </a:rPr>
              <a:t>β</a:t>
            </a:r>
            <a:r>
              <a:rPr lang="en-GB" baseline="-25000" dirty="0">
                <a:latin typeface="Arial" panose="020B0604020202020204" pitchFamily="34" charset="0"/>
                <a:cs typeface="Arial" panose="020B0604020202020204" pitchFamily="34" charset="0"/>
              </a:rPr>
              <a:t>1</a:t>
            </a:r>
            <a:r>
              <a:rPr lang="en-GB" dirty="0">
                <a:latin typeface="Arial" panose="020B0604020202020204" pitchFamily="34" charset="0"/>
                <a:cs typeface="Arial" panose="020B0604020202020204" pitchFamily="34" charset="0"/>
              </a:rPr>
              <a:t>X</a:t>
            </a:r>
            <a:r>
              <a:rPr lang="en-GB" baseline="-25000" dirty="0">
                <a:latin typeface="Arial" panose="020B0604020202020204" pitchFamily="34" charset="0"/>
                <a:cs typeface="Arial" panose="020B0604020202020204" pitchFamily="34" charset="0"/>
              </a:rPr>
              <a:t>1</a:t>
            </a:r>
            <a:r>
              <a:rPr lang="en-GB" dirty="0">
                <a:latin typeface="Arial" panose="020B0604020202020204" pitchFamily="34" charset="0"/>
                <a:cs typeface="Arial" panose="020B0604020202020204" pitchFamily="34" charset="0"/>
              </a:rPr>
              <a:t> + </a:t>
            </a:r>
            <a:r>
              <a:rPr lang="en-GB" i="1" dirty="0">
                <a:latin typeface="Arial" panose="020B0604020202020204" pitchFamily="34" charset="0"/>
                <a:cs typeface="Arial" panose="020B0604020202020204" pitchFamily="34" charset="0"/>
              </a:rPr>
              <a:t>β</a:t>
            </a:r>
            <a:r>
              <a:rPr lang="en-GB" baseline="-25000" dirty="0">
                <a:latin typeface="Arial" panose="020B0604020202020204" pitchFamily="34" charset="0"/>
                <a:cs typeface="Arial" panose="020B0604020202020204" pitchFamily="34" charset="0"/>
              </a:rPr>
              <a:t>2</a:t>
            </a:r>
            <a:r>
              <a:rPr lang="en-GB" dirty="0">
                <a:latin typeface="Arial" panose="020B0604020202020204" pitchFamily="34" charset="0"/>
                <a:cs typeface="Arial" panose="020B0604020202020204" pitchFamily="34" charset="0"/>
              </a:rPr>
              <a:t>X</a:t>
            </a:r>
            <a:r>
              <a:rPr lang="en-GB" baseline="-25000" dirty="0">
                <a:latin typeface="Arial" panose="020B0604020202020204" pitchFamily="34" charset="0"/>
                <a:cs typeface="Arial" panose="020B0604020202020204" pitchFamily="34" charset="0"/>
              </a:rPr>
              <a:t>2</a:t>
            </a:r>
            <a:r>
              <a:rPr lang="en-GB" dirty="0">
                <a:latin typeface="Arial" panose="020B0604020202020204" pitchFamily="34" charset="0"/>
                <a:cs typeface="Arial" panose="020B0604020202020204" pitchFamily="34" charset="0"/>
              </a:rPr>
              <a:t> + </a:t>
            </a:r>
            <a:r>
              <a:rPr lang="el-GR" dirty="0">
                <a:latin typeface="Arial" panose="020B0604020202020204" pitchFamily="34" charset="0"/>
                <a:cs typeface="Arial" panose="020B0604020202020204" pitchFamily="34" charset="0"/>
              </a:rPr>
              <a:t>ε</a:t>
            </a:r>
            <a:endParaRPr lang="en-GB" dirty="0">
              <a:latin typeface="Arial" panose="020B0604020202020204" pitchFamily="34" charset="0"/>
              <a:cs typeface="Arial" panose="020B0604020202020204" pitchFamily="34" charset="0"/>
            </a:endParaRPr>
          </a:p>
          <a:p>
            <a:pPr lvl="1"/>
            <a:r>
              <a:rPr lang="en-GB" dirty="0">
                <a:cs typeface="Arial" panose="020B0604020202020204" pitchFamily="34" charset="0"/>
              </a:rPr>
              <a:t>Y = BOLD response, X</a:t>
            </a:r>
            <a:r>
              <a:rPr lang="en-GB" baseline="-25000" dirty="0">
                <a:cs typeface="Arial" panose="020B0604020202020204" pitchFamily="34" charset="0"/>
              </a:rPr>
              <a:t>1</a:t>
            </a:r>
            <a:r>
              <a:rPr lang="en-GB" dirty="0">
                <a:cs typeface="Arial" panose="020B0604020202020204" pitchFamily="34" charset="0"/>
              </a:rPr>
              <a:t> = </a:t>
            </a:r>
            <a:r>
              <a:rPr lang="en-GB" dirty="0">
                <a:solidFill>
                  <a:schemeClr val="accent5">
                    <a:lumMod val="50000"/>
                  </a:schemeClr>
                </a:solidFill>
                <a:cs typeface="Arial" panose="020B0604020202020204" pitchFamily="34" charset="0"/>
              </a:rPr>
              <a:t>visual component </a:t>
            </a:r>
            <a:r>
              <a:rPr lang="en-GB" dirty="0">
                <a:cs typeface="Arial" panose="020B0604020202020204" pitchFamily="34" charset="0"/>
              </a:rPr>
              <a:t>X</a:t>
            </a:r>
            <a:r>
              <a:rPr lang="en-GB" baseline="-25000" dirty="0">
                <a:cs typeface="Arial" panose="020B0604020202020204" pitchFamily="34" charset="0"/>
              </a:rPr>
              <a:t>2</a:t>
            </a:r>
            <a:r>
              <a:rPr lang="en-GB" dirty="0">
                <a:cs typeface="Arial" panose="020B0604020202020204" pitchFamily="34" charset="0"/>
              </a:rPr>
              <a:t> = </a:t>
            </a:r>
            <a:r>
              <a:rPr lang="en-GB" dirty="0">
                <a:solidFill>
                  <a:schemeClr val="accent5">
                    <a:lumMod val="50000"/>
                  </a:schemeClr>
                </a:solidFill>
                <a:cs typeface="Arial" panose="020B0604020202020204" pitchFamily="34" charset="0"/>
              </a:rPr>
              <a:t>motor response</a:t>
            </a:r>
          </a:p>
          <a:p>
            <a:r>
              <a:rPr lang="en-GB" dirty="0"/>
              <a:t>Confounds</a:t>
            </a:r>
          </a:p>
          <a:p>
            <a:pPr lvl="1"/>
            <a:r>
              <a:rPr lang="en-GB" dirty="0"/>
              <a:t>X</a:t>
            </a:r>
            <a:r>
              <a:rPr lang="en-GB" baseline="-25000" dirty="0"/>
              <a:t>1</a:t>
            </a:r>
            <a:r>
              <a:rPr lang="en-GB" dirty="0"/>
              <a:t> may be </a:t>
            </a:r>
            <a:r>
              <a:rPr lang="en-GB" dirty="0">
                <a:solidFill>
                  <a:schemeClr val="accent5">
                    <a:lumMod val="50000"/>
                  </a:schemeClr>
                </a:solidFill>
              </a:rPr>
              <a:t>confounded</a:t>
            </a:r>
            <a:r>
              <a:rPr lang="en-GB" dirty="0"/>
              <a:t> with X</a:t>
            </a:r>
            <a:r>
              <a:rPr lang="en-GB" baseline="-25000" dirty="0"/>
              <a:t>2</a:t>
            </a:r>
            <a:r>
              <a:rPr lang="en-GB" dirty="0"/>
              <a:t> due to their temporal dependence </a:t>
            </a:r>
            <a:r>
              <a:rPr lang="en-GB" dirty="0" smtClean="0"/>
              <a:t>(</a:t>
            </a:r>
            <a:r>
              <a:rPr lang="en-GB" dirty="0" err="1" smtClean="0"/>
              <a:t>eg</a:t>
            </a:r>
            <a:r>
              <a:rPr lang="en-GB" dirty="0" smtClean="0"/>
              <a:t>. Button press and visual stimulus)</a:t>
            </a:r>
          </a:p>
          <a:p>
            <a:r>
              <a:rPr lang="en-GB" dirty="0" smtClean="0"/>
              <a:t>Mumford </a:t>
            </a:r>
            <a:r>
              <a:rPr lang="en-GB" dirty="0"/>
              <a:t>et al., 2015</a:t>
            </a:r>
          </a:p>
          <a:p>
            <a:r>
              <a:rPr lang="en-GB" dirty="0"/>
              <a:t>Solution</a:t>
            </a:r>
          </a:p>
          <a:p>
            <a:pPr lvl="1"/>
            <a:r>
              <a:rPr lang="en-GB" dirty="0" err="1" smtClean="0"/>
              <a:t>Orthogonalisation</a:t>
            </a:r>
            <a:r>
              <a:rPr lang="en-GB" dirty="0" smtClean="0"/>
              <a:t> (SPM carries out serial </a:t>
            </a:r>
            <a:r>
              <a:rPr lang="en-GB" dirty="0" err="1" smtClean="0"/>
              <a:t>orthogonalisation</a:t>
            </a:r>
            <a:r>
              <a:rPr lang="en-GB" dirty="0" smtClean="0"/>
              <a:t>)</a:t>
            </a:r>
            <a:endParaRPr lang="en-GB" dirty="0"/>
          </a:p>
          <a:p>
            <a:pPr lvl="1"/>
            <a:r>
              <a:rPr lang="en-GB" dirty="0"/>
              <a:t>Careful </a:t>
            </a:r>
            <a:r>
              <a:rPr lang="en-GB" dirty="0">
                <a:solidFill>
                  <a:schemeClr val="accent5">
                    <a:lumMod val="50000"/>
                  </a:schemeClr>
                </a:solidFill>
              </a:rPr>
              <a:t>experimental design </a:t>
            </a:r>
            <a:r>
              <a:rPr lang="en-GB" dirty="0"/>
              <a:t>(toolboxes “</a:t>
            </a:r>
            <a:r>
              <a:rPr lang="en-GB" dirty="0" err="1"/>
              <a:t>NeuroDesign</a:t>
            </a:r>
            <a:r>
              <a:rPr lang="en-GB" dirty="0"/>
              <a:t>”)</a:t>
            </a:r>
          </a:p>
        </p:txBody>
      </p:sp>
    </p:spTree>
    <p:extLst>
      <p:ext uri="{BB962C8B-B14F-4D97-AF65-F5344CB8AC3E}">
        <p14:creationId xmlns:p14="http://schemas.microsoft.com/office/powerpoint/2010/main" val="282310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FC44-4179-4EC8-8D5D-D7817A44A9F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6FE28F1-D9D1-42F1-A8CD-9FAD49EE7357}"/>
              </a:ext>
            </a:extLst>
          </p:cNvPr>
          <p:cNvSpPr>
            <a:spLocks noGrp="1"/>
          </p:cNvSpPr>
          <p:nvPr>
            <p:ph idx="1"/>
          </p:nvPr>
        </p:nvSpPr>
        <p:spPr/>
        <p:txBody>
          <a:bodyPr>
            <a:noAutofit/>
          </a:bodyPr>
          <a:lstStyle/>
          <a:p>
            <a:r>
              <a:rPr lang="en-GB" dirty="0"/>
              <a:t>Many thanks to Dr Guillaume </a:t>
            </a:r>
            <a:r>
              <a:rPr lang="en-GB" dirty="0" err="1"/>
              <a:t>Flandin</a:t>
            </a:r>
            <a:endParaRPr lang="en-GB" dirty="0"/>
          </a:p>
          <a:p>
            <a:r>
              <a:rPr lang="en-GB" dirty="0"/>
              <a:t>Sources</a:t>
            </a:r>
          </a:p>
          <a:p>
            <a:pPr lvl="1"/>
            <a:r>
              <a:rPr lang="en-GB" dirty="0"/>
              <a:t>Previous </a:t>
            </a:r>
            <a:r>
              <a:rPr lang="en-GB" dirty="0" err="1"/>
              <a:t>MfD</a:t>
            </a:r>
            <a:r>
              <a:rPr lang="en-GB" dirty="0"/>
              <a:t> lecture slides</a:t>
            </a:r>
          </a:p>
          <a:p>
            <a:pPr lvl="1"/>
            <a:r>
              <a:rPr lang="en-GB" dirty="0" err="1" smtClean="0"/>
              <a:t>O'Doherty</a:t>
            </a:r>
            <a:r>
              <a:rPr lang="en-GB" dirty="0" smtClean="0"/>
              <a:t> JP, Hampton, A, and Kim, H. </a:t>
            </a:r>
            <a:r>
              <a:rPr lang="en-GB" dirty="0"/>
              <a:t>(</a:t>
            </a:r>
            <a:r>
              <a:rPr lang="en-GB" dirty="0" smtClean="0"/>
              <a:t>2007) </a:t>
            </a:r>
            <a:r>
              <a:rPr lang="en-GB" dirty="0"/>
              <a:t>Model-Based fMRI and Its Application to Reward </a:t>
            </a:r>
            <a:r>
              <a:rPr lang="en-GB" dirty="0" smtClean="0"/>
              <a:t>Learning</a:t>
            </a:r>
          </a:p>
          <a:p>
            <a:pPr lvl="1"/>
            <a:r>
              <a:rPr lang="en-GB" dirty="0" smtClean="0"/>
              <a:t>Mumford </a:t>
            </a:r>
            <a:r>
              <a:rPr lang="en-GB" dirty="0"/>
              <a:t>JA, </a:t>
            </a:r>
            <a:r>
              <a:rPr lang="en-GB" dirty="0" err="1"/>
              <a:t>Poline</a:t>
            </a:r>
            <a:r>
              <a:rPr lang="en-GB" dirty="0"/>
              <a:t> J-B, </a:t>
            </a:r>
            <a:r>
              <a:rPr lang="en-GB" dirty="0" err="1"/>
              <a:t>Poldrack</a:t>
            </a:r>
            <a:r>
              <a:rPr lang="en-GB" dirty="0"/>
              <a:t> RA (2015) </a:t>
            </a:r>
            <a:r>
              <a:rPr lang="en-GB" dirty="0" err="1"/>
              <a:t>Orthogonalization</a:t>
            </a:r>
            <a:r>
              <a:rPr lang="en-GB" dirty="0"/>
              <a:t> of Regressors in fMRI Models. </a:t>
            </a:r>
            <a:r>
              <a:rPr lang="en-GB" dirty="0" err="1"/>
              <a:t>PLoS</a:t>
            </a:r>
            <a:r>
              <a:rPr lang="en-GB" dirty="0"/>
              <a:t> ONE10(4): e0126255</a:t>
            </a:r>
          </a:p>
          <a:p>
            <a:pPr lvl="1"/>
            <a:r>
              <a:rPr lang="en-GB" dirty="0"/>
              <a:t> Statistical Parametric Mapping: The Analysis of Functional Brain Images (2007)</a:t>
            </a:r>
          </a:p>
          <a:p>
            <a:r>
              <a:rPr lang="en-GB" dirty="0"/>
              <a:t>Next week: 2</a:t>
            </a:r>
            <a:r>
              <a:rPr lang="en-GB" baseline="30000" dirty="0"/>
              <a:t>nd</a:t>
            </a:r>
            <a:r>
              <a:rPr lang="en-GB" dirty="0"/>
              <a:t> level analysis</a:t>
            </a:r>
          </a:p>
          <a:p>
            <a:r>
              <a:rPr lang="en-GB" dirty="0"/>
              <a:t>Any questions?</a:t>
            </a:r>
          </a:p>
        </p:txBody>
      </p:sp>
    </p:spTree>
    <p:extLst>
      <p:ext uri="{BB962C8B-B14F-4D97-AF65-F5344CB8AC3E}">
        <p14:creationId xmlns:p14="http://schemas.microsoft.com/office/powerpoint/2010/main" val="7248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Temporal basis functions</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p:txBody>
          <a:bodyPr/>
          <a:lstStyle/>
          <a:p>
            <a:r>
              <a:rPr lang="en-GB" dirty="0"/>
              <a:t>Definitions</a:t>
            </a:r>
          </a:p>
          <a:p>
            <a:pPr lvl="1"/>
            <a:r>
              <a:rPr lang="en-GB" dirty="0">
                <a:solidFill>
                  <a:schemeClr val="accent5">
                    <a:lumMod val="50000"/>
                  </a:schemeClr>
                </a:solidFill>
              </a:rPr>
              <a:t>Basis function </a:t>
            </a:r>
            <a:r>
              <a:rPr lang="en-GB" dirty="0"/>
              <a:t>– combine a number of </a:t>
            </a:r>
            <a:r>
              <a:rPr lang="en-GB" dirty="0">
                <a:solidFill>
                  <a:schemeClr val="accent5">
                    <a:lumMod val="50000"/>
                  </a:schemeClr>
                </a:solidFill>
              </a:rPr>
              <a:t>simple functions </a:t>
            </a:r>
            <a:r>
              <a:rPr lang="en-GB" dirty="0"/>
              <a:t>to describe a more complex function</a:t>
            </a:r>
          </a:p>
          <a:p>
            <a:pPr lvl="1"/>
            <a:r>
              <a:rPr lang="en-GB" dirty="0"/>
              <a:t>E.g. Fourier analysis – the complex wave can be decomposed into the sum of the three simple waves</a:t>
            </a:r>
          </a:p>
          <a:p>
            <a:pPr lvl="1"/>
            <a:endParaRPr lang="en-GB" dirty="0"/>
          </a:p>
        </p:txBody>
      </p:sp>
      <p:pic>
        <p:nvPicPr>
          <p:cNvPr id="4" name="Picture 3">
            <a:extLst>
              <a:ext uri="{FF2B5EF4-FFF2-40B4-BE49-F238E27FC236}">
                <a16:creationId xmlns:a16="http://schemas.microsoft.com/office/drawing/2014/main" id="{4927D8D4-00AE-4E2A-A4CA-3DA87B9CF295}"/>
              </a:ext>
            </a:extLst>
          </p:cNvPr>
          <p:cNvPicPr>
            <a:picLocks noChangeAspect="1"/>
          </p:cNvPicPr>
          <p:nvPr/>
        </p:nvPicPr>
        <p:blipFill rotWithShape="1">
          <a:blip r:embed="rId3"/>
          <a:srcRect t="31477"/>
          <a:stretch/>
        </p:blipFill>
        <p:spPr>
          <a:xfrm>
            <a:off x="1574756" y="4137660"/>
            <a:ext cx="2230208" cy="1775919"/>
          </a:xfrm>
          <a:prstGeom prst="rect">
            <a:avLst/>
          </a:prstGeom>
        </p:spPr>
      </p:pic>
      <p:pic>
        <p:nvPicPr>
          <p:cNvPr id="5" name="Picture 4">
            <a:extLst>
              <a:ext uri="{FF2B5EF4-FFF2-40B4-BE49-F238E27FC236}">
                <a16:creationId xmlns:a16="http://schemas.microsoft.com/office/drawing/2014/main" id="{2EB1791B-085A-4A2F-AEE8-079F4209D459}"/>
              </a:ext>
            </a:extLst>
          </p:cNvPr>
          <p:cNvPicPr>
            <a:picLocks noChangeAspect="1"/>
          </p:cNvPicPr>
          <p:nvPr/>
        </p:nvPicPr>
        <p:blipFill rotWithShape="1">
          <a:blip r:embed="rId3"/>
          <a:srcRect b="68523"/>
          <a:stretch/>
        </p:blipFill>
        <p:spPr>
          <a:xfrm>
            <a:off x="4980896" y="4617719"/>
            <a:ext cx="2230208" cy="815800"/>
          </a:xfrm>
          <a:prstGeom prst="rect">
            <a:avLst/>
          </a:prstGeom>
        </p:spPr>
      </p:pic>
      <p:sp>
        <p:nvSpPr>
          <p:cNvPr id="6" name="TextBox 5">
            <a:extLst>
              <a:ext uri="{FF2B5EF4-FFF2-40B4-BE49-F238E27FC236}">
                <a16:creationId xmlns:a16="http://schemas.microsoft.com/office/drawing/2014/main" id="{1EEF18FC-ADCF-4D16-907F-0FA0A3ED309F}"/>
              </a:ext>
            </a:extLst>
          </p:cNvPr>
          <p:cNvSpPr txBox="1"/>
          <p:nvPr/>
        </p:nvSpPr>
        <p:spPr>
          <a:xfrm>
            <a:off x="4183380" y="4206240"/>
            <a:ext cx="551754" cy="1446550"/>
          </a:xfrm>
          <a:prstGeom prst="rect">
            <a:avLst/>
          </a:prstGeom>
          <a:noFill/>
        </p:spPr>
        <p:txBody>
          <a:bodyPr wrap="none" rtlCol="0">
            <a:spAutoFit/>
          </a:bodyPr>
          <a:lstStyle/>
          <a:p>
            <a:r>
              <a:rPr lang="en-GB" sz="8800" dirty="0">
                <a:latin typeface="Californian FB" panose="0207040306080B030204" pitchFamily="18" charset="0"/>
              </a:rPr>
              <a:t>}</a:t>
            </a:r>
            <a:endParaRPr lang="en-GB" dirty="0">
              <a:latin typeface="Californian FB" panose="0207040306080B030204" pitchFamily="18" charset="0"/>
            </a:endParaRPr>
          </a:p>
        </p:txBody>
      </p:sp>
    </p:spTree>
    <p:extLst>
      <p:ext uri="{BB962C8B-B14F-4D97-AF65-F5344CB8AC3E}">
        <p14:creationId xmlns:p14="http://schemas.microsoft.com/office/powerpoint/2010/main" val="317945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Temporal basis functions</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p:txBody>
          <a:bodyPr/>
          <a:lstStyle/>
          <a:p>
            <a:r>
              <a:rPr lang="en-GB" dirty="0"/>
              <a:t>Purpose</a:t>
            </a:r>
          </a:p>
          <a:p>
            <a:pPr lvl="1"/>
            <a:r>
              <a:rPr lang="en-GB" dirty="0"/>
              <a:t>In fMRI analysis, it is necessary to describe a </a:t>
            </a:r>
            <a:r>
              <a:rPr lang="en-GB" dirty="0">
                <a:solidFill>
                  <a:schemeClr val="accent5">
                    <a:lumMod val="50000"/>
                  </a:schemeClr>
                </a:solidFill>
              </a:rPr>
              <a:t>complex function</a:t>
            </a:r>
          </a:p>
          <a:p>
            <a:pPr lvl="1"/>
            <a:r>
              <a:rPr lang="en-GB" dirty="0"/>
              <a:t>This complex function is of % BOLD signal change over time</a:t>
            </a:r>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grpSp>
        <p:nvGrpSpPr>
          <p:cNvPr id="15" name="Group 14">
            <a:extLst>
              <a:ext uri="{FF2B5EF4-FFF2-40B4-BE49-F238E27FC236}">
                <a16:creationId xmlns:a16="http://schemas.microsoft.com/office/drawing/2014/main" id="{2A0FF7B2-15D2-4F53-9E2D-DB168EAB3527}"/>
              </a:ext>
            </a:extLst>
          </p:cNvPr>
          <p:cNvGrpSpPr>
            <a:grpSpLocks noChangeAspect="1"/>
          </p:cNvGrpSpPr>
          <p:nvPr/>
        </p:nvGrpSpPr>
        <p:grpSpPr bwMode="auto">
          <a:xfrm>
            <a:off x="1166099" y="2768392"/>
            <a:ext cx="4008192" cy="3977639"/>
            <a:chOff x="6346031" y="1522413"/>
            <a:chExt cx="4071938" cy="4957762"/>
          </a:xfrm>
        </p:grpSpPr>
        <p:pic>
          <p:nvPicPr>
            <p:cNvPr id="16" name="Picture 15" descr="canonical">
              <a:extLst>
                <a:ext uri="{FF2B5EF4-FFF2-40B4-BE49-F238E27FC236}">
                  <a16:creationId xmlns:a16="http://schemas.microsoft.com/office/drawing/2014/main" id="{C3CE9513-296F-4715-BC28-73E132CAC6F9}"/>
                </a:ext>
              </a:extLst>
            </p:cNvPr>
            <p:cNvPicPr>
              <a:picLocks noChangeArrowheads="1"/>
            </p:cNvPicPr>
            <p:nvPr/>
          </p:nvPicPr>
          <p:blipFill>
            <a:blip r:embed="rId3">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6346031" y="1522413"/>
              <a:ext cx="4071938" cy="495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Line 7">
              <a:extLst>
                <a:ext uri="{FF2B5EF4-FFF2-40B4-BE49-F238E27FC236}">
                  <a16:creationId xmlns:a16="http://schemas.microsoft.com/office/drawing/2014/main" id="{EB896E2E-0271-479B-9F82-612E6C755CBF}"/>
                </a:ext>
              </a:extLst>
            </p:cNvPr>
            <p:cNvSpPr>
              <a:spLocks noChangeShapeType="1"/>
            </p:cNvSpPr>
            <p:nvPr/>
          </p:nvSpPr>
          <p:spPr bwMode="auto">
            <a:xfrm>
              <a:off x="6879482" y="3886200"/>
              <a:ext cx="0" cy="1206500"/>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endParaRPr lang="en-GB"/>
            </a:p>
          </p:txBody>
        </p:sp>
        <p:sp>
          <p:nvSpPr>
            <p:cNvPr id="18" name="Text Box 8">
              <a:extLst>
                <a:ext uri="{FF2B5EF4-FFF2-40B4-BE49-F238E27FC236}">
                  <a16:creationId xmlns:a16="http://schemas.microsoft.com/office/drawing/2014/main" id="{D845791A-D804-4F2A-9E23-317229F30822}"/>
                </a:ext>
              </a:extLst>
            </p:cNvPr>
            <p:cNvSpPr txBox="1">
              <a:spLocks noChangeArrowheads="1"/>
            </p:cNvSpPr>
            <p:nvPr/>
          </p:nvSpPr>
          <p:spPr bwMode="auto">
            <a:xfrm>
              <a:off x="6460423" y="3303586"/>
              <a:ext cx="725007" cy="57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algn="ctr"/>
              <a:r>
                <a:rPr lang="en-US" altLang="en-US" sz="1200" dirty="0">
                  <a:latin typeface="+mj-lt"/>
                </a:rPr>
                <a:t>Brief</a:t>
              </a:r>
            </a:p>
            <a:p>
              <a:pPr algn="ctr"/>
              <a:r>
                <a:rPr lang="en-US" altLang="en-US" sz="1200" dirty="0">
                  <a:latin typeface="+mj-lt"/>
                </a:rPr>
                <a:t>Stimulus</a:t>
              </a:r>
              <a:endParaRPr lang="en-US" altLang="en-US" sz="1800" dirty="0">
                <a:latin typeface="+mj-lt"/>
              </a:endParaRPr>
            </a:p>
          </p:txBody>
        </p:sp>
        <p:sp>
          <p:nvSpPr>
            <p:cNvPr id="19" name="Text Box 10">
              <a:extLst>
                <a:ext uri="{FF2B5EF4-FFF2-40B4-BE49-F238E27FC236}">
                  <a16:creationId xmlns:a16="http://schemas.microsoft.com/office/drawing/2014/main" id="{02073CD0-25A2-4BD3-BFAD-F1BC1559F7FF}"/>
                </a:ext>
              </a:extLst>
            </p:cNvPr>
            <p:cNvSpPr txBox="1">
              <a:spLocks noChangeArrowheads="1"/>
            </p:cNvSpPr>
            <p:nvPr/>
          </p:nvSpPr>
          <p:spPr bwMode="auto">
            <a:xfrm>
              <a:off x="8910863" y="3906838"/>
              <a:ext cx="933650"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200" dirty="0">
                  <a:latin typeface="+mj-lt"/>
                </a:rPr>
                <a:t>Undershoot</a:t>
              </a:r>
            </a:p>
          </p:txBody>
        </p:sp>
        <p:sp>
          <p:nvSpPr>
            <p:cNvPr id="20" name="Line 11">
              <a:extLst>
                <a:ext uri="{FF2B5EF4-FFF2-40B4-BE49-F238E27FC236}">
                  <a16:creationId xmlns:a16="http://schemas.microsoft.com/office/drawing/2014/main" id="{A7419DB7-9569-4CDE-A99B-647340E6CDC6}"/>
                </a:ext>
              </a:extLst>
            </p:cNvPr>
            <p:cNvSpPr>
              <a:spLocks noChangeShapeType="1"/>
            </p:cNvSpPr>
            <p:nvPr/>
          </p:nvSpPr>
          <p:spPr bwMode="auto">
            <a:xfrm flipH="1">
              <a:off x="8886406" y="4230688"/>
              <a:ext cx="276659" cy="1223962"/>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endParaRPr lang="en-GB"/>
            </a:p>
          </p:txBody>
        </p:sp>
        <p:sp>
          <p:nvSpPr>
            <p:cNvPr id="21" name="Freeform 91">
              <a:extLst>
                <a:ext uri="{FF2B5EF4-FFF2-40B4-BE49-F238E27FC236}">
                  <a16:creationId xmlns:a16="http://schemas.microsoft.com/office/drawing/2014/main" id="{266D2C98-B2AC-49FD-B61E-564F70FDF629}"/>
                </a:ext>
              </a:extLst>
            </p:cNvPr>
            <p:cNvSpPr>
              <a:spLocks/>
            </p:cNvSpPr>
            <p:nvPr/>
          </p:nvSpPr>
          <p:spPr bwMode="auto">
            <a:xfrm>
              <a:off x="6879481" y="4621213"/>
              <a:ext cx="261374" cy="989012"/>
            </a:xfrm>
            <a:custGeom>
              <a:avLst/>
              <a:gdLst>
                <a:gd name="T0" fmla="*/ 0 w 171"/>
                <a:gd name="T1" fmla="*/ 1000500732 h 623"/>
                <a:gd name="T2" fmla="*/ 39718148 w 171"/>
                <a:gd name="T3" fmla="*/ 1234875938 h 623"/>
                <a:gd name="T4" fmla="*/ 77099216 w 171"/>
                <a:gd name="T5" fmla="*/ 1416327096 h 623"/>
                <a:gd name="T6" fmla="*/ 142516084 w 171"/>
                <a:gd name="T7" fmla="*/ 1554934826 h 623"/>
                <a:gd name="T8" fmla="*/ 245314020 w 171"/>
                <a:gd name="T9" fmla="*/ 1512092986 h 623"/>
                <a:gd name="T10" fmla="*/ 271012739 w 171"/>
                <a:gd name="T11" fmla="*/ 1388604598 h 623"/>
                <a:gd name="T12" fmla="*/ 308393807 w 171"/>
                <a:gd name="T13" fmla="*/ 1096266621 h 623"/>
                <a:gd name="T14" fmla="*/ 399510923 w 171"/>
                <a:gd name="T15" fmla="*/ 0 h 623"/>
                <a:gd name="T16" fmla="*/ 0 60000 65536"/>
                <a:gd name="T17" fmla="*/ 0 60000 65536"/>
                <a:gd name="T18" fmla="*/ 0 60000 65536"/>
                <a:gd name="T19" fmla="*/ 0 60000 65536"/>
                <a:gd name="T20" fmla="*/ 0 60000 65536"/>
                <a:gd name="T21" fmla="*/ 0 60000 65536"/>
                <a:gd name="T22" fmla="*/ 0 60000 65536"/>
                <a:gd name="T23" fmla="*/ 0 60000 65536"/>
                <a:gd name="T24" fmla="*/ 0 w 171"/>
                <a:gd name="T25" fmla="*/ 0 h 623"/>
                <a:gd name="T26" fmla="*/ 171 w 171"/>
                <a:gd name="T27" fmla="*/ 623 h 6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1" h="623">
                  <a:moveTo>
                    <a:pt x="0" y="397"/>
                  </a:moveTo>
                  <a:cubicBezTo>
                    <a:pt x="6" y="430"/>
                    <a:pt x="12" y="463"/>
                    <a:pt x="17" y="490"/>
                  </a:cubicBezTo>
                  <a:cubicBezTo>
                    <a:pt x="22" y="517"/>
                    <a:pt x="26" y="541"/>
                    <a:pt x="33" y="562"/>
                  </a:cubicBezTo>
                  <a:cubicBezTo>
                    <a:pt x="40" y="583"/>
                    <a:pt x="49" y="611"/>
                    <a:pt x="61" y="617"/>
                  </a:cubicBezTo>
                  <a:cubicBezTo>
                    <a:pt x="73" y="623"/>
                    <a:pt x="96" y="611"/>
                    <a:pt x="105" y="600"/>
                  </a:cubicBezTo>
                  <a:cubicBezTo>
                    <a:pt x="114" y="589"/>
                    <a:pt x="112" y="578"/>
                    <a:pt x="116" y="551"/>
                  </a:cubicBezTo>
                  <a:cubicBezTo>
                    <a:pt x="120" y="524"/>
                    <a:pt x="123" y="527"/>
                    <a:pt x="132" y="435"/>
                  </a:cubicBezTo>
                  <a:cubicBezTo>
                    <a:pt x="141" y="343"/>
                    <a:pt x="153" y="61"/>
                    <a:pt x="171" y="0"/>
                  </a:cubicBezTo>
                </a:path>
              </a:pathLst>
            </a:custGeom>
            <a:ln>
              <a:prstDash val="sysDash"/>
              <a:headEnd type="none" w="med" len="med"/>
              <a:tailEnd type="none" w="med" len="med"/>
            </a:ln>
            <a:extLst>
              <a:ext uri="{909E8E84-426E-40DD-AFC4-6F175D3DCCD1}">
                <a14:hiddenFill xmlns:a14="http://schemas.microsoft.com/office/drawing/2010/main">
                  <a:solidFill>
                    <a:srgbClr val="FFFFFF"/>
                  </a:solidFill>
                </a14:hiddenFill>
              </a:ext>
            </a:extLst>
          </p:spPr>
          <p:style>
            <a:lnRef idx="1">
              <a:schemeClr val="accent5"/>
            </a:lnRef>
            <a:fillRef idx="0">
              <a:schemeClr val="accent5"/>
            </a:fillRef>
            <a:effectRef idx="0">
              <a:schemeClr val="accent5"/>
            </a:effectRef>
            <a:fontRef idx="minor">
              <a:schemeClr val="tx1"/>
            </a:fontRef>
          </p:style>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endParaRPr lang="en-GB" dirty="0"/>
            </a:p>
          </p:txBody>
        </p:sp>
        <p:sp>
          <p:nvSpPr>
            <p:cNvPr id="22" name="Text Box 14">
              <a:extLst>
                <a:ext uri="{FF2B5EF4-FFF2-40B4-BE49-F238E27FC236}">
                  <a16:creationId xmlns:a16="http://schemas.microsoft.com/office/drawing/2014/main" id="{27CCA2B2-632C-4264-9DDD-90C48998DA5F}"/>
                </a:ext>
              </a:extLst>
            </p:cNvPr>
            <p:cNvSpPr txBox="1">
              <a:spLocks noChangeArrowheads="1"/>
            </p:cNvSpPr>
            <p:nvPr/>
          </p:nvSpPr>
          <p:spPr bwMode="auto">
            <a:xfrm>
              <a:off x="7201365" y="5318124"/>
              <a:ext cx="933649" cy="57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algn="ctr"/>
              <a:r>
                <a:rPr lang="en-US" altLang="en-US" sz="1200" dirty="0">
                  <a:latin typeface="+mj-lt"/>
                </a:rPr>
                <a:t>Initial</a:t>
              </a:r>
            </a:p>
            <a:p>
              <a:pPr algn="ctr"/>
              <a:r>
                <a:rPr lang="en-US" altLang="en-US" sz="1200" dirty="0">
                  <a:latin typeface="+mj-lt"/>
                </a:rPr>
                <a:t>Undershoot</a:t>
              </a:r>
            </a:p>
          </p:txBody>
        </p:sp>
        <p:sp>
          <p:nvSpPr>
            <p:cNvPr id="23" name="Line 15">
              <a:extLst>
                <a:ext uri="{FF2B5EF4-FFF2-40B4-BE49-F238E27FC236}">
                  <a16:creationId xmlns:a16="http://schemas.microsoft.com/office/drawing/2014/main" id="{D33CD002-3334-4C49-B66F-A47EBE5ED82A}"/>
                </a:ext>
              </a:extLst>
            </p:cNvPr>
            <p:cNvSpPr>
              <a:spLocks noChangeShapeType="1"/>
            </p:cNvSpPr>
            <p:nvPr/>
          </p:nvSpPr>
          <p:spPr bwMode="auto">
            <a:xfrm flipH="1" flipV="1">
              <a:off x="7090415" y="5554663"/>
              <a:ext cx="319458" cy="9525"/>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endParaRPr lang="en-GB"/>
            </a:p>
          </p:txBody>
        </p:sp>
        <p:sp>
          <p:nvSpPr>
            <p:cNvPr id="24" name="Text Box 17">
              <a:extLst>
                <a:ext uri="{FF2B5EF4-FFF2-40B4-BE49-F238E27FC236}">
                  <a16:creationId xmlns:a16="http://schemas.microsoft.com/office/drawing/2014/main" id="{5EB85CFB-E890-48E2-A29B-A10324D64A46}"/>
                </a:ext>
              </a:extLst>
            </p:cNvPr>
            <p:cNvSpPr txBox="1">
              <a:spLocks noChangeArrowheads="1"/>
            </p:cNvSpPr>
            <p:nvPr/>
          </p:nvSpPr>
          <p:spPr bwMode="auto">
            <a:xfrm>
              <a:off x="8207753" y="2338392"/>
              <a:ext cx="482165" cy="345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200" dirty="0">
                  <a:latin typeface="+mj-lt"/>
                </a:rPr>
                <a:t>Peak</a:t>
              </a:r>
            </a:p>
          </p:txBody>
        </p:sp>
        <p:sp>
          <p:nvSpPr>
            <p:cNvPr id="25" name="Line 18">
              <a:extLst>
                <a:ext uri="{FF2B5EF4-FFF2-40B4-BE49-F238E27FC236}">
                  <a16:creationId xmlns:a16="http://schemas.microsoft.com/office/drawing/2014/main" id="{083D73A9-F96F-438B-B26F-D50BAD1D8405}"/>
                </a:ext>
              </a:extLst>
            </p:cNvPr>
            <p:cNvSpPr>
              <a:spLocks noChangeShapeType="1"/>
            </p:cNvSpPr>
            <p:nvPr/>
          </p:nvSpPr>
          <p:spPr bwMode="auto">
            <a:xfrm flipH="1" flipV="1">
              <a:off x="7522449" y="2472435"/>
              <a:ext cx="747614" cy="47488"/>
            </a:xfrm>
            <a:prstGeom prst="line">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endParaRPr lang="en-GB"/>
            </a:p>
          </p:txBody>
        </p:sp>
      </p:grpSp>
      <p:sp>
        <p:nvSpPr>
          <p:cNvPr id="26" name="TextBox 25">
            <a:extLst>
              <a:ext uri="{FF2B5EF4-FFF2-40B4-BE49-F238E27FC236}">
                <a16:creationId xmlns:a16="http://schemas.microsoft.com/office/drawing/2014/main" id="{2C2BA31A-6681-4C4E-8E70-D92BF7406B95}"/>
              </a:ext>
            </a:extLst>
          </p:cNvPr>
          <p:cNvSpPr txBox="1"/>
          <p:nvPr/>
        </p:nvSpPr>
        <p:spPr>
          <a:xfrm>
            <a:off x="5502190" y="4294925"/>
            <a:ext cx="4989347" cy="646331"/>
          </a:xfrm>
          <a:prstGeom prst="rect">
            <a:avLst/>
          </a:prstGeom>
          <a:noFill/>
        </p:spPr>
        <p:txBody>
          <a:bodyPr wrap="square" rtlCol="0">
            <a:spAutoFit/>
          </a:bodyPr>
          <a:lstStyle/>
          <a:p>
            <a:r>
              <a:rPr lang="en-GB" dirty="0"/>
              <a:t>% BOLD signal change over time =</a:t>
            </a:r>
          </a:p>
          <a:p>
            <a:r>
              <a:rPr lang="en-GB" dirty="0">
                <a:solidFill>
                  <a:schemeClr val="accent5">
                    <a:lumMod val="50000"/>
                  </a:schemeClr>
                </a:solidFill>
              </a:rPr>
              <a:t>canonical haemodynamic response function </a:t>
            </a:r>
            <a:r>
              <a:rPr lang="en-GB" dirty="0"/>
              <a:t>(HRF)</a:t>
            </a:r>
          </a:p>
        </p:txBody>
      </p:sp>
    </p:spTree>
    <p:extLst>
      <p:ext uri="{BB962C8B-B14F-4D97-AF65-F5344CB8AC3E}">
        <p14:creationId xmlns:p14="http://schemas.microsoft.com/office/powerpoint/2010/main" val="94317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Temporal basis functions</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p:txBody>
          <a:bodyPr/>
          <a:lstStyle/>
          <a:p>
            <a:r>
              <a:rPr lang="en-GB" dirty="0"/>
              <a:t>Purpose</a:t>
            </a:r>
          </a:p>
          <a:p>
            <a:pPr lvl="1"/>
            <a:r>
              <a:rPr lang="en-GB" dirty="0"/>
              <a:t>Various different </a:t>
            </a:r>
            <a:r>
              <a:rPr lang="en-GB" dirty="0">
                <a:solidFill>
                  <a:schemeClr val="accent5">
                    <a:lumMod val="50000"/>
                  </a:schemeClr>
                </a:solidFill>
              </a:rPr>
              <a:t>basis sets </a:t>
            </a:r>
            <a:r>
              <a:rPr lang="en-GB" dirty="0"/>
              <a:t>can approximate the signal</a:t>
            </a:r>
          </a:p>
          <a:p>
            <a:pPr lvl="1"/>
            <a:r>
              <a:rPr lang="en-GB" dirty="0"/>
              <a:t>Best practice: to use functions that relate to our knowledge of the shape of the HRF</a:t>
            </a:r>
          </a:p>
          <a:p>
            <a:pPr lvl="1"/>
            <a:r>
              <a:rPr lang="en-GB" dirty="0"/>
              <a:t>2 gamma functions provide </a:t>
            </a:r>
            <a:r>
              <a:rPr lang="en-GB" dirty="0">
                <a:solidFill>
                  <a:schemeClr val="accent5">
                    <a:lumMod val="50000"/>
                  </a:schemeClr>
                </a:solidFill>
              </a:rPr>
              <a:t>best guess </a:t>
            </a:r>
            <a:r>
              <a:rPr lang="en-GB" dirty="0"/>
              <a:t>of BOLD response</a:t>
            </a:r>
          </a:p>
          <a:p>
            <a:pPr lvl="1"/>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pic>
        <p:nvPicPr>
          <p:cNvPr id="7" name="Picture 6" descr="fig7-fourier">
            <a:extLst>
              <a:ext uri="{FF2B5EF4-FFF2-40B4-BE49-F238E27FC236}">
                <a16:creationId xmlns:a16="http://schemas.microsoft.com/office/drawing/2014/main" id="{982167AA-0CB9-4262-AB61-E9B96167D43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3787283"/>
            <a:ext cx="3439803" cy="228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fig6-fir">
            <a:extLst>
              <a:ext uri="{FF2B5EF4-FFF2-40B4-BE49-F238E27FC236}">
                <a16:creationId xmlns:a16="http://schemas.microsoft.com/office/drawing/2014/main" id="{193B2B30-DF56-4EE4-9731-3DCF2336B23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90360" y="3823988"/>
            <a:ext cx="3329687" cy="220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fig7-gamma">
            <a:extLst>
              <a:ext uri="{FF2B5EF4-FFF2-40B4-BE49-F238E27FC236}">
                <a16:creationId xmlns:a16="http://schemas.microsoft.com/office/drawing/2014/main" id="{D90770EB-56CB-43EA-9395-55B0CF0CB41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32404" y="3875550"/>
            <a:ext cx="3174127" cy="2106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4831C6D6-0596-49E6-913C-2FF8AA43278F}"/>
              </a:ext>
            </a:extLst>
          </p:cNvPr>
          <p:cNvSpPr txBox="1"/>
          <p:nvPr/>
        </p:nvSpPr>
        <p:spPr>
          <a:xfrm>
            <a:off x="1936612" y="6257858"/>
            <a:ext cx="1711174" cy="369332"/>
          </a:xfrm>
          <a:prstGeom prst="rect">
            <a:avLst/>
          </a:prstGeom>
          <a:noFill/>
        </p:spPr>
        <p:txBody>
          <a:bodyPr wrap="none" rtlCol="0">
            <a:spAutoFit/>
          </a:bodyPr>
          <a:lstStyle/>
          <a:p>
            <a:r>
              <a:rPr lang="en-GB" dirty="0"/>
              <a:t>Fourier basis set</a:t>
            </a:r>
          </a:p>
        </p:txBody>
      </p:sp>
      <p:sp>
        <p:nvSpPr>
          <p:cNvPr id="12" name="TextBox 11">
            <a:extLst>
              <a:ext uri="{FF2B5EF4-FFF2-40B4-BE49-F238E27FC236}">
                <a16:creationId xmlns:a16="http://schemas.microsoft.com/office/drawing/2014/main" id="{0554CED5-8ECD-4C6E-AB0B-9AC7119AF158}"/>
              </a:ext>
            </a:extLst>
          </p:cNvPr>
          <p:cNvSpPr txBox="1"/>
          <p:nvPr/>
        </p:nvSpPr>
        <p:spPr>
          <a:xfrm>
            <a:off x="5105624" y="6257858"/>
            <a:ext cx="2739533" cy="369332"/>
          </a:xfrm>
          <a:prstGeom prst="rect">
            <a:avLst/>
          </a:prstGeom>
          <a:noFill/>
        </p:spPr>
        <p:txBody>
          <a:bodyPr wrap="none" rtlCol="0">
            <a:spAutoFit/>
          </a:bodyPr>
          <a:lstStyle/>
          <a:p>
            <a:r>
              <a:rPr lang="en-GB" dirty="0"/>
              <a:t>Finite impulse response set</a:t>
            </a:r>
          </a:p>
        </p:txBody>
      </p:sp>
      <p:sp>
        <p:nvSpPr>
          <p:cNvPr id="13" name="TextBox 12">
            <a:extLst>
              <a:ext uri="{FF2B5EF4-FFF2-40B4-BE49-F238E27FC236}">
                <a16:creationId xmlns:a16="http://schemas.microsoft.com/office/drawing/2014/main" id="{7C86FCC4-93D0-473E-8F97-46ACEA5F026C}"/>
              </a:ext>
            </a:extLst>
          </p:cNvPr>
          <p:cNvSpPr txBox="1"/>
          <p:nvPr/>
        </p:nvSpPr>
        <p:spPr>
          <a:xfrm>
            <a:off x="8681032" y="6257858"/>
            <a:ext cx="1848583" cy="369332"/>
          </a:xfrm>
          <a:prstGeom prst="rect">
            <a:avLst/>
          </a:prstGeom>
          <a:noFill/>
        </p:spPr>
        <p:txBody>
          <a:bodyPr wrap="none" rtlCol="0">
            <a:spAutoFit/>
          </a:bodyPr>
          <a:lstStyle/>
          <a:p>
            <a:r>
              <a:rPr lang="en-GB" dirty="0"/>
              <a:t>Gamma functions</a:t>
            </a:r>
          </a:p>
        </p:txBody>
      </p:sp>
    </p:spTree>
    <p:extLst>
      <p:ext uri="{BB962C8B-B14F-4D97-AF65-F5344CB8AC3E}">
        <p14:creationId xmlns:p14="http://schemas.microsoft.com/office/powerpoint/2010/main" val="125487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Temporal basis functions</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p:txBody>
          <a:bodyPr/>
          <a:lstStyle/>
          <a:p>
            <a:r>
              <a:rPr lang="en-GB" dirty="0"/>
              <a:t>Informed basis set (</a:t>
            </a:r>
            <a:r>
              <a:rPr lang="en-GB" dirty="0" err="1"/>
              <a:t>Friston</a:t>
            </a:r>
            <a:r>
              <a:rPr lang="en-GB" dirty="0"/>
              <a:t> et al, 1998)</a:t>
            </a:r>
          </a:p>
          <a:p>
            <a:pPr marL="4572000" lvl="1" indent="-254000"/>
            <a:r>
              <a:rPr lang="en-GB" dirty="0">
                <a:solidFill>
                  <a:srgbClr val="FF0000"/>
                </a:solidFill>
              </a:rPr>
              <a:t>2 gamma functions </a:t>
            </a:r>
            <a:r>
              <a:rPr lang="en-GB" dirty="0">
                <a:sym typeface="Wingdings" panose="05000000000000000000" pitchFamily="2" charset="2"/>
              </a:rPr>
              <a:t> HRF best guess</a:t>
            </a:r>
          </a:p>
          <a:p>
            <a:pPr marL="4572000" lvl="1" indent="-254000"/>
            <a:r>
              <a:rPr lang="en-GB" dirty="0">
                <a:sym typeface="Wingdings" panose="05000000000000000000" pitchFamily="2" charset="2"/>
              </a:rPr>
              <a:t>Multivariate Taylor expansion  variability</a:t>
            </a:r>
          </a:p>
          <a:p>
            <a:pPr marL="4572000" lvl="1" indent="-254000"/>
            <a:r>
              <a:rPr lang="en-GB" dirty="0">
                <a:solidFill>
                  <a:schemeClr val="accent5">
                    <a:lumMod val="50000"/>
                  </a:schemeClr>
                </a:solidFill>
                <a:sym typeface="Wingdings" panose="05000000000000000000" pitchFamily="2" charset="2"/>
              </a:rPr>
              <a:t>Temporal derivative (blue)</a:t>
            </a:r>
          </a:p>
          <a:p>
            <a:pPr marL="4572000" lvl="1" indent="-254000"/>
            <a:r>
              <a:rPr lang="en-GB" dirty="0">
                <a:solidFill>
                  <a:schemeClr val="accent6"/>
                </a:solidFill>
                <a:sym typeface="Wingdings" panose="05000000000000000000" pitchFamily="2" charset="2"/>
              </a:rPr>
              <a:t>Dispersion derivative (green)</a:t>
            </a:r>
            <a:endParaRPr lang="en-GB" dirty="0">
              <a:solidFill>
                <a:schemeClr val="accent6"/>
              </a:solidFill>
            </a:endParaRPr>
          </a:p>
          <a:p>
            <a:pPr lvl="1"/>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pic>
        <p:nvPicPr>
          <p:cNvPr id="15" name="Picture 14" descr="candevdis">
            <a:extLst>
              <a:ext uri="{FF2B5EF4-FFF2-40B4-BE49-F238E27FC236}">
                <a16:creationId xmlns:a16="http://schemas.microsoft.com/office/drawing/2014/main" id="{C196FD51-7B21-4AE2-9BAD-9FA5AA2664C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2609970"/>
            <a:ext cx="4501742" cy="298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43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Temporal basis functions</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p:txBody>
          <a:bodyPr/>
          <a:lstStyle/>
          <a:p>
            <a:r>
              <a:rPr lang="en-GB" dirty="0"/>
              <a:t>Using SPM</a:t>
            </a:r>
          </a:p>
          <a:p>
            <a:pPr lvl="1"/>
            <a:endParaRPr lang="en-GB" dirty="0"/>
          </a:p>
          <a:p>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167" t="225" r="2206" b="9051"/>
          <a:stretch/>
        </p:blipFill>
        <p:spPr bwMode="auto">
          <a:xfrm>
            <a:off x="2934928" y="1442762"/>
            <a:ext cx="8996517" cy="5297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a:extLst>
              <a:ext uri="{FF2B5EF4-FFF2-40B4-BE49-F238E27FC236}">
                <a16:creationId xmlns:a16="http://schemas.microsoft.com/office/drawing/2014/main" id="{C479169F-229E-42A8-9CFE-746970460C49}"/>
              </a:ext>
            </a:extLst>
          </p:cNvPr>
          <p:cNvSpPr/>
          <p:nvPr/>
        </p:nvSpPr>
        <p:spPr>
          <a:xfrm>
            <a:off x="6091082" y="3141406"/>
            <a:ext cx="3864078" cy="766915"/>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6" name="Oval 5">
            <a:extLst>
              <a:ext uri="{FF2B5EF4-FFF2-40B4-BE49-F238E27FC236}">
                <a16:creationId xmlns:a16="http://schemas.microsoft.com/office/drawing/2014/main" id="{B599951C-8484-4A08-BF25-C407E3AA1D43}"/>
              </a:ext>
            </a:extLst>
          </p:cNvPr>
          <p:cNvSpPr/>
          <p:nvPr/>
        </p:nvSpPr>
        <p:spPr>
          <a:xfrm>
            <a:off x="5520809" y="5544088"/>
            <a:ext cx="6127953" cy="914400"/>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8764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Parametric modulation </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a:xfrm>
            <a:off x="838200" y="1825624"/>
            <a:ext cx="10515600" cy="4403725"/>
          </a:xfrm>
        </p:spPr>
        <p:txBody>
          <a:bodyPr>
            <a:noAutofit/>
          </a:bodyPr>
          <a:lstStyle/>
          <a:p>
            <a:r>
              <a:rPr lang="en-GB" dirty="0"/>
              <a:t>Parametric regressors</a:t>
            </a:r>
          </a:p>
          <a:p>
            <a:pPr lvl="1"/>
            <a:r>
              <a:rPr lang="en-GB" dirty="0"/>
              <a:t>Parametric v Factorial</a:t>
            </a:r>
          </a:p>
          <a:p>
            <a:pPr lvl="1"/>
            <a:r>
              <a:rPr lang="en-GB" dirty="0">
                <a:solidFill>
                  <a:schemeClr val="accent5">
                    <a:lumMod val="50000"/>
                  </a:schemeClr>
                </a:solidFill>
              </a:rPr>
              <a:t>Polynomial expansion</a:t>
            </a:r>
            <a:r>
              <a:rPr lang="en-GB" dirty="0"/>
              <a:t>: Constant (average effect across trials) + linear component + quadratic component</a:t>
            </a:r>
          </a:p>
          <a:p>
            <a:pPr lvl="1"/>
            <a:endParaRPr lang="en-GB" dirty="0"/>
          </a:p>
          <a:p>
            <a:r>
              <a:rPr lang="en-GB" dirty="0"/>
              <a:t>Parametric experimental design</a:t>
            </a:r>
          </a:p>
          <a:p>
            <a:pPr lvl="1"/>
            <a:r>
              <a:rPr lang="en-GB" dirty="0"/>
              <a:t>Useful for paradigms with </a:t>
            </a:r>
            <a:r>
              <a:rPr lang="en-GB" dirty="0">
                <a:solidFill>
                  <a:schemeClr val="accent5">
                    <a:lumMod val="50000"/>
                  </a:schemeClr>
                </a:solidFill>
              </a:rPr>
              <a:t>continuous variables</a:t>
            </a:r>
            <a:r>
              <a:rPr lang="en-GB" dirty="0"/>
              <a:t>, or stimuli with </a:t>
            </a:r>
            <a:r>
              <a:rPr lang="en-GB" dirty="0">
                <a:solidFill>
                  <a:schemeClr val="accent5">
                    <a:lumMod val="50000"/>
                  </a:schemeClr>
                </a:solidFill>
              </a:rPr>
              <a:t>multiple </a:t>
            </a:r>
            <a:r>
              <a:rPr lang="en-GB" dirty="0" smtClean="0">
                <a:solidFill>
                  <a:schemeClr val="accent5">
                    <a:lumMod val="50000"/>
                  </a:schemeClr>
                </a:solidFill>
              </a:rPr>
              <a:t>dimensions</a:t>
            </a:r>
          </a:p>
          <a:p>
            <a:pPr lvl="1"/>
            <a:r>
              <a:rPr lang="en-GB" dirty="0" smtClean="0"/>
              <a:t>Useful if you are anticipating that the amplitude of the response may be different for each stimulus dimension or will change over time</a:t>
            </a:r>
          </a:p>
          <a:p>
            <a:pPr lvl="1"/>
            <a:r>
              <a:rPr lang="en-GB" dirty="0" err="1" smtClean="0"/>
              <a:t>Eg</a:t>
            </a:r>
            <a:r>
              <a:rPr lang="en-GB" dirty="0" smtClean="0"/>
              <a:t>: reward- based decision-making/model based learning (see O-Doherty 2007)</a:t>
            </a:r>
            <a:endParaRPr lang="en-GB" dirty="0"/>
          </a:p>
        </p:txBody>
      </p:sp>
    </p:spTree>
    <p:extLst>
      <p:ext uri="{BB962C8B-B14F-4D97-AF65-F5344CB8AC3E}">
        <p14:creationId xmlns:p14="http://schemas.microsoft.com/office/powerpoint/2010/main" val="685763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O’Doherty</a:t>
            </a:r>
            <a:r>
              <a:rPr lang="en-GB" dirty="0" smtClean="0"/>
              <a:t> et al 2007</a:t>
            </a:r>
            <a:endParaRPr lang="en-GB" dirty="0"/>
          </a:p>
        </p:txBody>
      </p:sp>
      <p:pic>
        <p:nvPicPr>
          <p:cNvPr id="6" name="Content Placeholder 5"/>
          <p:cNvPicPr>
            <a:picLocks noGrp="1" noChangeAspect="1"/>
          </p:cNvPicPr>
          <p:nvPr>
            <p:ph idx="1"/>
          </p:nvPr>
        </p:nvPicPr>
        <p:blipFill>
          <a:blip r:embed="rId2"/>
          <a:stretch>
            <a:fillRect/>
          </a:stretch>
        </p:blipFill>
        <p:spPr>
          <a:xfrm>
            <a:off x="4230753" y="1690688"/>
            <a:ext cx="3543489" cy="4929505"/>
          </a:xfrm>
          <a:prstGeom prst="rect">
            <a:avLst/>
          </a:prstGeom>
        </p:spPr>
      </p:pic>
    </p:spTree>
    <p:extLst>
      <p:ext uri="{BB962C8B-B14F-4D97-AF65-F5344CB8AC3E}">
        <p14:creationId xmlns:p14="http://schemas.microsoft.com/office/powerpoint/2010/main" val="328723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E620C-4616-45EB-95E5-0BB29E5F412C}"/>
              </a:ext>
            </a:extLst>
          </p:cNvPr>
          <p:cNvSpPr>
            <a:spLocks noGrp="1"/>
          </p:cNvSpPr>
          <p:nvPr>
            <p:ph type="title"/>
          </p:nvPr>
        </p:nvSpPr>
        <p:spPr/>
        <p:txBody>
          <a:bodyPr/>
          <a:lstStyle/>
          <a:p>
            <a:r>
              <a:rPr lang="en-GB" dirty="0"/>
              <a:t>Parametric modulation </a:t>
            </a:r>
          </a:p>
        </p:txBody>
      </p:sp>
      <p:sp>
        <p:nvSpPr>
          <p:cNvPr id="3" name="Content Placeholder 2">
            <a:extLst>
              <a:ext uri="{FF2B5EF4-FFF2-40B4-BE49-F238E27FC236}">
                <a16:creationId xmlns:a16="http://schemas.microsoft.com/office/drawing/2014/main" id="{381F021B-6758-47B2-8757-315D20999F59}"/>
              </a:ext>
            </a:extLst>
          </p:cNvPr>
          <p:cNvSpPr>
            <a:spLocks noGrp="1"/>
          </p:cNvSpPr>
          <p:nvPr>
            <p:ph idx="1"/>
          </p:nvPr>
        </p:nvSpPr>
        <p:spPr>
          <a:xfrm>
            <a:off x="838200" y="1825625"/>
            <a:ext cx="3181709" cy="4351338"/>
          </a:xfrm>
        </p:spPr>
        <p:txBody>
          <a:bodyPr>
            <a:normAutofit/>
          </a:bodyPr>
          <a:lstStyle/>
          <a:p>
            <a:r>
              <a:rPr lang="en-GB" dirty="0"/>
              <a:t>Specifying parametric regressors in SPM</a:t>
            </a:r>
          </a:p>
          <a:p>
            <a:endParaRPr lang="en-GB" sz="2000" dirty="0"/>
          </a:p>
          <a:p>
            <a:endParaRPr lang="en-GB" sz="2000" dirty="0"/>
          </a:p>
          <a:p>
            <a:pPr algn="ctr"/>
            <a:r>
              <a:rPr lang="en-GB" sz="2000" dirty="0">
                <a:solidFill>
                  <a:schemeClr val="accent5">
                    <a:lumMod val="50000"/>
                  </a:schemeClr>
                </a:solidFill>
              </a:rPr>
              <a:t>Polynomial expansion</a:t>
            </a:r>
            <a:r>
              <a:rPr lang="en-GB" sz="2000" dirty="0"/>
              <a:t>: Constant + linear component + quadratic component</a:t>
            </a:r>
          </a:p>
          <a:p>
            <a:pPr lvl="1"/>
            <a:endParaRPr lang="en-GB" dirty="0"/>
          </a:p>
          <a:p>
            <a:pPr lvl="1"/>
            <a:endParaRPr lang="en-GB"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195" t="981" r="2540" b="4681"/>
          <a:stretch/>
        </p:blipFill>
        <p:spPr bwMode="auto">
          <a:xfrm>
            <a:off x="4203673" y="1399842"/>
            <a:ext cx="7884213" cy="5412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a:extLst>
              <a:ext uri="{FF2B5EF4-FFF2-40B4-BE49-F238E27FC236}">
                <a16:creationId xmlns:a16="http://schemas.microsoft.com/office/drawing/2014/main" id="{026C92D2-AC33-4B68-A9F0-A64B52D92824}"/>
              </a:ext>
            </a:extLst>
          </p:cNvPr>
          <p:cNvSpPr/>
          <p:nvPr/>
        </p:nvSpPr>
        <p:spPr>
          <a:xfrm>
            <a:off x="7374147" y="2901461"/>
            <a:ext cx="4425130" cy="1297144"/>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36A21986-3D2A-4523-BF25-C4F44959D305}"/>
              </a:ext>
            </a:extLst>
          </p:cNvPr>
          <p:cNvCxnSpPr>
            <a:cxnSpLocks/>
          </p:cNvCxnSpPr>
          <p:nvPr/>
        </p:nvCxnSpPr>
        <p:spPr>
          <a:xfrm flipV="1">
            <a:off x="4210023" y="3505075"/>
            <a:ext cx="801593" cy="588021"/>
          </a:xfrm>
          <a:prstGeom prst="line">
            <a:avLst/>
          </a:prstGeom>
          <a:ln w="38100">
            <a:headEnd type="none" w="med" len="med"/>
            <a:tailEnd type="arrow" w="med" len="med"/>
          </a:ln>
        </p:spPr>
        <p:style>
          <a:lnRef idx="1">
            <a:schemeClr val="accent2"/>
          </a:lnRef>
          <a:fillRef idx="0">
            <a:schemeClr val="accent2"/>
          </a:fillRef>
          <a:effectRef idx="0">
            <a:schemeClr val="accent2"/>
          </a:effectRef>
          <a:fontRef idx="minor">
            <a:schemeClr val="tx1"/>
          </a:fontRef>
        </p:style>
      </p:cxnSp>
      <p:sp>
        <p:nvSpPr>
          <p:cNvPr id="10" name="Oval 9">
            <a:extLst>
              <a:ext uri="{FF2B5EF4-FFF2-40B4-BE49-F238E27FC236}">
                <a16:creationId xmlns:a16="http://schemas.microsoft.com/office/drawing/2014/main" id="{E660C086-6664-425A-A20A-5C8E0C138BB7}"/>
              </a:ext>
            </a:extLst>
          </p:cNvPr>
          <p:cNvSpPr/>
          <p:nvPr/>
        </p:nvSpPr>
        <p:spPr>
          <a:xfrm>
            <a:off x="636869" y="3745522"/>
            <a:ext cx="3847210" cy="1371601"/>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382912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862</TotalTime>
  <Words>1864</Words>
  <Application>Microsoft Office PowerPoint</Application>
  <PresentationFormat>Widescreen</PresentationFormat>
  <Paragraphs>123</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Calibri Light</vt:lpstr>
      <vt:lpstr>Californian FB</vt:lpstr>
      <vt:lpstr>Wingdings</vt:lpstr>
      <vt:lpstr>Office Theme</vt:lpstr>
      <vt:lpstr>fMRI 1st Level Analysis: Basis functions, parametric modulation and correlated regression</vt:lpstr>
      <vt:lpstr>Temporal basis functions</vt:lpstr>
      <vt:lpstr>Temporal basis functions</vt:lpstr>
      <vt:lpstr>Temporal basis functions</vt:lpstr>
      <vt:lpstr>Temporal basis functions</vt:lpstr>
      <vt:lpstr>Temporal basis functions</vt:lpstr>
      <vt:lpstr>Parametric modulation </vt:lpstr>
      <vt:lpstr>O’Doherty et al 2007</vt:lpstr>
      <vt:lpstr>Parametric modulation </vt:lpstr>
      <vt:lpstr>Correlated regressors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fMRI 1st Level Analysis: Basis functions, parametric modulation and correlated regression</dc:title>
  <dc:creator>A B</dc:creator>
  <cp:lastModifiedBy>present</cp:lastModifiedBy>
  <cp:revision>43</cp:revision>
  <dcterms:created xsi:type="dcterms:W3CDTF">2017-11-08T14:49:28Z</dcterms:created>
  <dcterms:modified xsi:type="dcterms:W3CDTF">2017-11-22T13:03:17Z</dcterms:modified>
</cp:coreProperties>
</file>